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2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3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4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5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6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7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8.xml" ContentType="application/vnd.openxmlformats-officedocument.presentationml.notesSl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9.xml" ContentType="application/vnd.openxmlformats-officedocument.presentationml.notesSl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10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11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notesSlides/notesSlide12.xml" ContentType="application/vnd.openxmlformats-officedocument.presentationml.notesSlid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notesSlides/notesSlide13.xml" ContentType="application/vnd.openxmlformats-officedocument.presentationml.notesSlide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notesSlides/notesSlide14.xml" ContentType="application/vnd.openxmlformats-officedocument.presentationml.notesSlid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notesSlides/notesSlide15.xml" ContentType="application/vnd.openxmlformats-officedocument.presentationml.notesSlide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notesSlides/notesSlide16.xml" ContentType="application/vnd.openxmlformats-officedocument.presentationml.notesSlide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notesSlides/notesSlide17.xml" ContentType="application/vnd.openxmlformats-officedocument.presentationml.notesSlide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notesSlides/notesSlide18.xml" ContentType="application/vnd.openxmlformats-officedocument.presentationml.notesSlide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7" r:id="rId2"/>
    <p:sldId id="11089577" r:id="rId3"/>
    <p:sldId id="11089578" r:id="rId4"/>
    <p:sldId id="258" r:id="rId5"/>
    <p:sldId id="11089579" r:id="rId6"/>
    <p:sldId id="11089562" r:id="rId7"/>
    <p:sldId id="11089580" r:id="rId8"/>
    <p:sldId id="11089581" r:id="rId9"/>
    <p:sldId id="11089582" r:id="rId10"/>
    <p:sldId id="11089583" r:id="rId11"/>
    <p:sldId id="11089584" r:id="rId12"/>
    <p:sldId id="11089573" r:id="rId13"/>
    <p:sldId id="11089574" r:id="rId14"/>
    <p:sldId id="11089575" r:id="rId15"/>
    <p:sldId id="11089585" r:id="rId16"/>
    <p:sldId id="11089566" r:id="rId17"/>
    <p:sldId id="11089586" r:id="rId18"/>
    <p:sldId id="11089587" r:id="rId19"/>
    <p:sldId id="11089588" r:id="rId20"/>
    <p:sldId id="11089589" r:id="rId21"/>
    <p:sldId id="11089590" r:id="rId22"/>
    <p:sldId id="11089591" r:id="rId23"/>
    <p:sldId id="11089592" r:id="rId24"/>
    <p:sldId id="11089593" r:id="rId25"/>
    <p:sldId id="266" r:id="rId26"/>
  </p:sldIdLst>
  <p:sldSz cx="12192000" cy="6858000"/>
  <p:notesSz cx="7104063" cy="10234613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78" userDrawn="1">
          <p15:clr>
            <a:srgbClr val="A4A3A4"/>
          </p15:clr>
        </p15:guide>
        <p15:guide id="2" pos="37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6FFE"/>
    <a:srgbClr val="5477FE"/>
    <a:srgbClr val="004CFF"/>
    <a:srgbClr val="94AAFD"/>
    <a:srgbClr val="849DFD"/>
    <a:srgbClr val="7390FE"/>
    <a:srgbClr val="6484FE"/>
    <a:srgbClr val="597BFF"/>
    <a:srgbClr val="8FA4FF"/>
    <a:srgbClr val="89A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6414"/>
  </p:normalViewPr>
  <p:slideViewPr>
    <p:cSldViewPr snapToGrid="0" showGuides="1">
      <p:cViewPr varScale="1">
        <p:scale>
          <a:sx n="70" d="100"/>
          <a:sy n="70" d="100"/>
        </p:scale>
        <p:origin x="312" y="76"/>
      </p:cViewPr>
      <p:guideLst>
        <p:guide orient="horz" pos="1978"/>
        <p:guide pos="37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2024/12/29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  <a:t>2024/12/29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>
              <a:solidFill>
                <a:srgbClr val="000000"/>
              </a:solidFill>
              <a:latin typeface="Source Han Sans CN"/>
              <a:ea typeface="Source Han Sans C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>
              <a:solidFill>
                <a:srgbClr val="000000"/>
              </a:solidFill>
              <a:latin typeface="Source Han Sans CN"/>
              <a:ea typeface="Source Han Sans C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>
              <a:solidFill>
                <a:srgbClr val="000000"/>
              </a:solidFill>
              <a:latin typeface="Source Han Sans CN"/>
              <a:ea typeface="Source Han Sans CN"/>
            </a:endParaRPr>
          </a:p>
        </p:txBody>
      </p:sp>
    </p:spTree>
    <p:extLst>
      <p:ext uri="{BB962C8B-B14F-4D97-AF65-F5344CB8AC3E}">
        <p14:creationId xmlns:p14="http://schemas.microsoft.com/office/powerpoint/2010/main" val="4084728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>
              <a:solidFill>
                <a:srgbClr val="000000"/>
              </a:solidFill>
              <a:latin typeface="Source Han Sans CN"/>
              <a:ea typeface="Source Han Sans CN"/>
            </a:endParaRPr>
          </a:p>
        </p:txBody>
      </p:sp>
    </p:spTree>
    <p:extLst>
      <p:ext uri="{BB962C8B-B14F-4D97-AF65-F5344CB8AC3E}">
        <p14:creationId xmlns:p14="http://schemas.microsoft.com/office/powerpoint/2010/main" val="2315998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8674F-E567-AA4B-8C16-788D7CE21C4F}" type="slidenum">
              <a:rPr lang="en-US" altLang="zh-CN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8220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>
              <a:solidFill>
                <a:srgbClr val="000000"/>
              </a:solidFill>
              <a:latin typeface="Source Han Sans CN"/>
              <a:ea typeface="Source Han Sans C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>
              <a:solidFill>
                <a:srgbClr val="000000"/>
              </a:solidFill>
              <a:latin typeface="Source Han Sans CN"/>
              <a:ea typeface="Source Han Sans CN"/>
            </a:endParaRPr>
          </a:p>
        </p:txBody>
      </p:sp>
    </p:spTree>
    <p:extLst>
      <p:ext uri="{BB962C8B-B14F-4D97-AF65-F5344CB8AC3E}">
        <p14:creationId xmlns:p14="http://schemas.microsoft.com/office/powerpoint/2010/main" val="1419986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>
              <a:solidFill>
                <a:srgbClr val="000000"/>
              </a:solidFill>
              <a:latin typeface="Source Han Sans CN"/>
              <a:ea typeface="Source Han Sans CN"/>
            </a:endParaRPr>
          </a:p>
        </p:txBody>
      </p:sp>
    </p:spTree>
    <p:extLst>
      <p:ext uri="{BB962C8B-B14F-4D97-AF65-F5344CB8AC3E}">
        <p14:creationId xmlns:p14="http://schemas.microsoft.com/office/powerpoint/2010/main" val="32992220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>
              <a:solidFill>
                <a:srgbClr val="000000"/>
              </a:solidFill>
              <a:latin typeface="Source Han Sans CN"/>
              <a:ea typeface="Source Han Sans CN"/>
            </a:endParaRPr>
          </a:p>
        </p:txBody>
      </p:sp>
    </p:spTree>
    <p:extLst>
      <p:ext uri="{BB962C8B-B14F-4D97-AF65-F5344CB8AC3E}">
        <p14:creationId xmlns:p14="http://schemas.microsoft.com/office/powerpoint/2010/main" val="3104334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>
              <a:solidFill>
                <a:srgbClr val="000000"/>
              </a:solidFill>
              <a:latin typeface="Source Han Sans CN"/>
              <a:ea typeface="Source Han Sans CN"/>
            </a:endParaRPr>
          </a:p>
        </p:txBody>
      </p:sp>
    </p:spTree>
    <p:extLst>
      <p:ext uri="{BB962C8B-B14F-4D97-AF65-F5344CB8AC3E}">
        <p14:creationId xmlns:p14="http://schemas.microsoft.com/office/powerpoint/2010/main" val="21675554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>
              <a:solidFill>
                <a:srgbClr val="000000"/>
              </a:solidFill>
              <a:latin typeface="Source Han Sans CN"/>
              <a:ea typeface="Source Han Sans CN"/>
            </a:endParaRPr>
          </a:p>
        </p:txBody>
      </p:sp>
    </p:spTree>
    <p:extLst>
      <p:ext uri="{BB962C8B-B14F-4D97-AF65-F5344CB8AC3E}">
        <p14:creationId xmlns:p14="http://schemas.microsoft.com/office/powerpoint/2010/main" val="2749177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>
              <a:solidFill>
                <a:srgbClr val="000000"/>
              </a:solidFill>
              <a:latin typeface="Source Han Sans CN"/>
              <a:ea typeface="Source Han Sans CN"/>
            </a:endParaRPr>
          </a:p>
        </p:txBody>
      </p:sp>
    </p:spTree>
    <p:extLst>
      <p:ext uri="{BB962C8B-B14F-4D97-AF65-F5344CB8AC3E}">
        <p14:creationId xmlns:p14="http://schemas.microsoft.com/office/powerpoint/2010/main" val="2940907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>
              <a:solidFill>
                <a:srgbClr val="000000"/>
              </a:solidFill>
              <a:latin typeface="Source Han Sans CN"/>
              <a:ea typeface="Source Han Sans CN"/>
            </a:endParaRPr>
          </a:p>
        </p:txBody>
      </p:sp>
    </p:spTree>
    <p:extLst>
      <p:ext uri="{BB962C8B-B14F-4D97-AF65-F5344CB8AC3E}">
        <p14:creationId xmlns:p14="http://schemas.microsoft.com/office/powerpoint/2010/main" val="4238167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>
              <a:solidFill>
                <a:srgbClr val="000000"/>
              </a:solidFill>
              <a:latin typeface="Source Han Sans CN"/>
              <a:ea typeface="Source Han Sans CN"/>
            </a:endParaRPr>
          </a:p>
        </p:txBody>
      </p:sp>
    </p:spTree>
    <p:extLst>
      <p:ext uri="{BB962C8B-B14F-4D97-AF65-F5344CB8AC3E}">
        <p14:creationId xmlns:p14="http://schemas.microsoft.com/office/powerpoint/2010/main" val="42079510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>
              <a:solidFill>
                <a:srgbClr val="000000"/>
              </a:solidFill>
              <a:latin typeface="Source Han Sans CN"/>
              <a:ea typeface="Source Han Sans CN"/>
            </a:endParaRPr>
          </a:p>
        </p:txBody>
      </p:sp>
    </p:spTree>
    <p:extLst>
      <p:ext uri="{BB962C8B-B14F-4D97-AF65-F5344CB8AC3E}">
        <p14:creationId xmlns:p14="http://schemas.microsoft.com/office/powerpoint/2010/main" val="19792353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>
              <a:solidFill>
                <a:srgbClr val="000000"/>
              </a:solidFill>
              <a:latin typeface="Source Han Sans CN"/>
              <a:ea typeface="Source Han Sans CN"/>
            </a:endParaRPr>
          </a:p>
        </p:txBody>
      </p:sp>
    </p:spTree>
    <p:extLst>
      <p:ext uri="{BB962C8B-B14F-4D97-AF65-F5344CB8AC3E}">
        <p14:creationId xmlns:p14="http://schemas.microsoft.com/office/powerpoint/2010/main" val="1915837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>
              <a:solidFill>
                <a:srgbClr val="000000"/>
              </a:solidFill>
              <a:latin typeface="Source Han Sans CN"/>
              <a:ea typeface="Source Han Sans CN"/>
            </a:endParaRPr>
          </a:p>
        </p:txBody>
      </p:sp>
    </p:spTree>
    <p:extLst>
      <p:ext uri="{BB962C8B-B14F-4D97-AF65-F5344CB8AC3E}">
        <p14:creationId xmlns:p14="http://schemas.microsoft.com/office/powerpoint/2010/main" val="35442111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>
              <a:solidFill>
                <a:srgbClr val="000000"/>
              </a:solidFill>
              <a:latin typeface="Source Han Sans CN"/>
              <a:ea typeface="Source Han Sans CN"/>
            </a:endParaRPr>
          </a:p>
        </p:txBody>
      </p:sp>
    </p:spTree>
    <p:extLst>
      <p:ext uri="{BB962C8B-B14F-4D97-AF65-F5344CB8AC3E}">
        <p14:creationId xmlns:p14="http://schemas.microsoft.com/office/powerpoint/2010/main" val="1097628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 hasCustomPrompt="1"/>
          </p:nvPr>
        </p:nvSpPr>
        <p:spPr>
          <a:xfrm>
            <a:off x="979170" y="2261235"/>
            <a:ext cx="9144000" cy="1045210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6665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阿里巴巴普惠体 Medium" panose="00020600040101010101" charset="-122"/>
                <a:ea typeface="阿里巴巴普惠体 Medium" panose="00020600040101010101" charset="-122"/>
              </a:rPr>
              <a:t>输入一级标题</a:t>
            </a:r>
          </a:p>
        </p:txBody>
      </p:sp>
      <p:sp>
        <p:nvSpPr>
          <p:cNvPr id="8" name="文本框 7"/>
          <p:cNvSpPr txBox="1"/>
          <p:nvPr userDrawn="1"/>
        </p:nvSpPr>
        <p:spPr>
          <a:xfrm>
            <a:off x="979170" y="5714365"/>
            <a:ext cx="261810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Alibaba PuHuiTi Regular" panose="00020600040101010101" charset="-122"/>
                <a:ea typeface="Alibaba PuHuiTi Regular" panose="00020600040101010101" charset="-122"/>
              </a:rPr>
              <a:t>一样的教育，不一样的品质</a:t>
            </a:r>
          </a:p>
        </p:txBody>
      </p:sp>
      <p:sp>
        <p:nvSpPr>
          <p:cNvPr id="9" name="矩形 8"/>
          <p:cNvSpPr/>
          <p:nvPr userDrawn="1"/>
        </p:nvSpPr>
        <p:spPr>
          <a:xfrm flipV="1">
            <a:off x="1089660" y="5513705"/>
            <a:ext cx="556895" cy="54000"/>
          </a:xfrm>
          <a:prstGeom prst="rect">
            <a:avLst/>
          </a:prstGeom>
          <a:solidFill>
            <a:srgbClr val="004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/>
        </p:nvGrpSpPr>
        <p:grpSpPr>
          <a:xfrm>
            <a:off x="807720" y="2494915"/>
            <a:ext cx="2443480" cy="1290320"/>
            <a:chOff x="1440" y="2407"/>
            <a:chExt cx="3848" cy="2032"/>
          </a:xfrm>
        </p:grpSpPr>
        <p:pic>
          <p:nvPicPr>
            <p:cNvPr id="7" name="图片 6" descr="装饰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0" y="2614"/>
              <a:ext cx="1417" cy="893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 userDrawn="1"/>
          </p:nvSpPr>
          <p:spPr>
            <a:xfrm>
              <a:off x="2990" y="2407"/>
              <a:ext cx="2208" cy="13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>
                  <a:latin typeface="阿里巴巴普惠体 Medium" panose="00020600040101010101" charset="-122"/>
                  <a:ea typeface="阿里巴巴普惠体 Medium" panose="00020600040101010101" charset="-122"/>
                </a:rPr>
                <a:t>目录</a:t>
              </a:r>
            </a:p>
          </p:txBody>
        </p:sp>
        <p:sp>
          <p:nvSpPr>
            <p:cNvPr id="9" name="文本框 8"/>
            <p:cNvSpPr txBox="1"/>
            <p:nvPr userDrawn="1"/>
          </p:nvSpPr>
          <p:spPr>
            <a:xfrm>
              <a:off x="2990" y="3714"/>
              <a:ext cx="229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40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阿里巴巴普惠体 Medium" panose="00020600040101010101" charset="-122"/>
                  <a:ea typeface="阿里巴巴普惠体 Medium" panose="00020600040101010101" charset="-122"/>
                </a:rPr>
                <a:t>Contents</a:t>
              </a: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1791970" y="2494915"/>
            <a:ext cx="3042920" cy="1290320"/>
            <a:chOff x="2990" y="2407"/>
            <a:chExt cx="4792" cy="2032"/>
          </a:xfrm>
        </p:grpSpPr>
        <p:sp>
          <p:nvSpPr>
            <p:cNvPr id="15" name="文本框 14"/>
            <p:cNvSpPr txBox="1"/>
            <p:nvPr userDrawn="1"/>
          </p:nvSpPr>
          <p:spPr>
            <a:xfrm>
              <a:off x="2990" y="2407"/>
              <a:ext cx="4128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>
                  <a:latin typeface="阿里巴巴普惠体 Medium" panose="00020600040101010101" charset="-122"/>
                  <a:ea typeface="阿里巴巴普惠体 Medium" panose="00020600040101010101" charset="-122"/>
                </a:rPr>
                <a:t>学习目标</a:t>
              </a:r>
            </a:p>
          </p:txBody>
        </p:sp>
        <p:sp>
          <p:nvSpPr>
            <p:cNvPr id="16" name="文本框 15"/>
            <p:cNvSpPr txBox="1"/>
            <p:nvPr userDrawn="1"/>
          </p:nvSpPr>
          <p:spPr>
            <a:xfrm>
              <a:off x="2990" y="3714"/>
              <a:ext cx="4792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40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阿里巴巴普惠体 Medium" panose="00020600040101010101" charset="-122"/>
                  <a:ea typeface="阿里巴巴普惠体 Medium" panose="00020600040101010101" charset="-122"/>
                </a:rPr>
                <a:t>Learning Objectives</a:t>
              </a:r>
            </a:p>
          </p:txBody>
        </p:sp>
      </p:grpSp>
      <p:pic>
        <p:nvPicPr>
          <p:cNvPr id="2" name="图片 1" descr="装饰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7720" y="2626360"/>
            <a:ext cx="899795" cy="5670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1791970" y="2494915"/>
            <a:ext cx="2025650" cy="1290320"/>
            <a:chOff x="2990" y="2407"/>
            <a:chExt cx="3190" cy="2032"/>
          </a:xfrm>
        </p:grpSpPr>
        <p:sp>
          <p:nvSpPr>
            <p:cNvPr id="15" name="文本框 14"/>
            <p:cNvSpPr txBox="1"/>
            <p:nvPr userDrawn="1"/>
          </p:nvSpPr>
          <p:spPr>
            <a:xfrm>
              <a:off x="2990" y="2407"/>
              <a:ext cx="2208" cy="13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>
                  <a:latin typeface="阿里巴巴普惠体 Medium" panose="00020600040101010101" charset="-122"/>
                  <a:ea typeface="阿里巴巴普惠体 Medium" panose="00020600040101010101" charset="-122"/>
                </a:rPr>
                <a:t>思考</a:t>
              </a:r>
            </a:p>
          </p:txBody>
        </p:sp>
        <p:sp>
          <p:nvSpPr>
            <p:cNvPr id="16" name="文本框 15"/>
            <p:cNvSpPr txBox="1"/>
            <p:nvPr userDrawn="1"/>
          </p:nvSpPr>
          <p:spPr>
            <a:xfrm>
              <a:off x="2990" y="3714"/>
              <a:ext cx="3190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sz="240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阿里巴巴普惠体 Medium" panose="00020600040101010101" charset="-122"/>
                  <a:ea typeface="阿里巴巴普惠体 Medium" panose="00020600040101010101" charset="-122"/>
                </a:rPr>
                <a:t>T</a:t>
              </a:r>
              <a:r>
                <a:rPr lang="zh-CN" altLang="en-US" sz="240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阿里巴巴普惠体 Medium" panose="00020600040101010101" charset="-122"/>
                  <a:ea typeface="阿里巴巴普惠体 Medium" panose="00020600040101010101" charset="-122"/>
                </a:rPr>
                <a:t>hink deeply</a:t>
              </a:r>
            </a:p>
          </p:txBody>
        </p:sp>
      </p:grpSp>
      <p:pic>
        <p:nvPicPr>
          <p:cNvPr id="7" name="图片 6" descr="装饰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7720" y="2626360"/>
            <a:ext cx="899795" cy="5670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节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1791970" y="2494915"/>
            <a:ext cx="3042920" cy="1290320"/>
            <a:chOff x="2990" y="2407"/>
            <a:chExt cx="4792" cy="2032"/>
          </a:xfrm>
        </p:grpSpPr>
        <p:sp>
          <p:nvSpPr>
            <p:cNvPr id="8" name="文本框 7"/>
            <p:cNvSpPr txBox="1"/>
            <p:nvPr userDrawn="1"/>
          </p:nvSpPr>
          <p:spPr>
            <a:xfrm>
              <a:off x="2990" y="2407"/>
              <a:ext cx="4128" cy="13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4800">
                  <a:latin typeface="阿里巴巴普惠体 Medium" panose="00020600040101010101" charset="-122"/>
                  <a:ea typeface="阿里巴巴普惠体 Medium" panose="00020600040101010101" charset="-122"/>
                  <a:sym typeface="+mn-ea"/>
                </a:rPr>
                <a:t>今日作业</a:t>
              </a:r>
              <a:endParaRPr lang="zh-CN" altLang="en-US" sz="4800">
                <a:latin typeface="阿里巴巴普惠体 Medium" panose="00020600040101010101" charset="-122"/>
                <a:ea typeface="阿里巴巴普惠体 Medium" panose="00020600040101010101" charset="-122"/>
              </a:endParaRPr>
            </a:p>
          </p:txBody>
        </p:sp>
        <p:sp>
          <p:nvSpPr>
            <p:cNvPr id="9" name="文本框 8"/>
            <p:cNvSpPr txBox="1"/>
            <p:nvPr userDrawn="1"/>
          </p:nvSpPr>
          <p:spPr>
            <a:xfrm>
              <a:off x="2990" y="3714"/>
              <a:ext cx="4792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阿里巴巴普惠体 Medium" panose="00020600040101010101" charset="-122"/>
                  <a:ea typeface="阿里巴巴普惠体 Medium" panose="00020600040101010101" charset="-122"/>
                  <a:sym typeface="+mn-ea"/>
                </a:rPr>
                <a:t>Homework</a:t>
              </a:r>
              <a:endParaRPr lang="zh-CN" altLang="en-US" sz="2400">
                <a:solidFill>
                  <a:schemeClr val="accent1">
                    <a:lumMod val="20000"/>
                    <a:lumOff val="80000"/>
                  </a:schemeClr>
                </a:solidFill>
                <a:latin typeface="阿里巴巴普惠体 Medium" panose="00020600040101010101" charset="-122"/>
                <a:ea typeface="阿里巴巴普惠体 Medium" panose="00020600040101010101" charset="-122"/>
              </a:endParaRPr>
            </a:p>
          </p:txBody>
        </p:sp>
      </p:grpSp>
      <p:pic>
        <p:nvPicPr>
          <p:cNvPr id="2" name="图片 1" descr="装饰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7720" y="2626360"/>
            <a:ext cx="899795" cy="567055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2653665" y="80962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6750050"/>
            <a:ext cx="1080000" cy="108000"/>
          </a:xfrm>
          <a:prstGeom prst="rect">
            <a:avLst/>
          </a:prstGeom>
          <a:solidFill>
            <a:srgbClr val="597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1176020" y="6750050"/>
            <a:ext cx="11016000" cy="10795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597BF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357138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2024/12/29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31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33.xml"/><Relationship Id="rId4" Type="http://schemas.openxmlformats.org/officeDocument/2006/relationships/tags" Target="../tags/tag3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36.xml"/><Relationship Id="rId7" Type="http://schemas.openxmlformats.org/officeDocument/2006/relationships/slideLayout" Target="../slideLayouts/slideLayout9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9" Type="http://schemas.openxmlformats.org/officeDocument/2006/relationships/hyperlink" Target="https://www.forbes.com/sites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42.xml"/><Relationship Id="rId7" Type="http://schemas.openxmlformats.org/officeDocument/2006/relationships/slideLayout" Target="../slideLayouts/slideLayout9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3" Type="http://schemas.openxmlformats.org/officeDocument/2006/relationships/tags" Target="../tags/tag48.xml"/><Relationship Id="rId7" Type="http://schemas.openxmlformats.org/officeDocument/2006/relationships/slideLayout" Target="../slideLayouts/slideLayout9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54.xml"/><Relationship Id="rId7" Type="http://schemas.openxmlformats.org/officeDocument/2006/relationships/slideLayout" Target="../slideLayouts/slideLayout9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openxmlformats.org/officeDocument/2006/relationships/tags" Target="../tags/tag60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3" Type="http://schemas.openxmlformats.org/officeDocument/2006/relationships/tags" Target="../tags/tag66.xml"/><Relationship Id="rId7" Type="http://schemas.openxmlformats.org/officeDocument/2006/relationships/slideLayout" Target="../slideLayouts/slideLayout9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3" Type="http://schemas.openxmlformats.org/officeDocument/2006/relationships/tags" Target="../tags/tag72.xml"/><Relationship Id="rId7" Type="http://schemas.openxmlformats.org/officeDocument/2006/relationships/slideLayout" Target="../slideLayouts/slideLayout9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10" Type="http://schemas.openxmlformats.org/officeDocument/2006/relationships/image" Target="../media/image12.png"/><Relationship Id="rId4" Type="http://schemas.openxmlformats.org/officeDocument/2006/relationships/tags" Target="../tags/tag73.xml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3" Type="http://schemas.openxmlformats.org/officeDocument/2006/relationships/tags" Target="../tags/tag78.xml"/><Relationship Id="rId7" Type="http://schemas.openxmlformats.org/officeDocument/2006/relationships/slideLayout" Target="../slideLayouts/slideLayout9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9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3" Type="http://schemas.openxmlformats.org/officeDocument/2006/relationships/tags" Target="../tags/tag84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17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image" Target="../media/image16.png"/><Relationship Id="rId5" Type="http://schemas.openxmlformats.org/officeDocument/2006/relationships/tags" Target="../tags/tag86.xml"/><Relationship Id="rId10" Type="http://schemas.openxmlformats.org/officeDocument/2006/relationships/image" Target="../media/image15.png"/><Relationship Id="rId4" Type="http://schemas.openxmlformats.org/officeDocument/2006/relationships/tags" Target="../tags/tag85.xml"/><Relationship Id="rId9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3" Type="http://schemas.openxmlformats.org/officeDocument/2006/relationships/tags" Target="../tags/tag90.xml"/><Relationship Id="rId7" Type="http://schemas.openxmlformats.org/officeDocument/2006/relationships/slideLayout" Target="../slideLayouts/slideLayout9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9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3" Type="http://schemas.openxmlformats.org/officeDocument/2006/relationships/tags" Target="../tags/tag96.xml"/><Relationship Id="rId7" Type="http://schemas.openxmlformats.org/officeDocument/2006/relationships/slideLayout" Target="../slideLayouts/slideLayout9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9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3" Type="http://schemas.openxmlformats.org/officeDocument/2006/relationships/tags" Target="../tags/tag102.xml"/><Relationship Id="rId7" Type="http://schemas.openxmlformats.org/officeDocument/2006/relationships/slideLayout" Target="../slideLayouts/slideLayout9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4" Type="http://schemas.openxmlformats.org/officeDocument/2006/relationships/tags" Target="../tags/tag103.xml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3" Type="http://schemas.openxmlformats.org/officeDocument/2006/relationships/tags" Target="../tags/tag108.xml"/><Relationship Id="rId7" Type="http://schemas.openxmlformats.org/officeDocument/2006/relationships/slideLayout" Target="../slideLayouts/slideLayout9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3" Type="http://schemas.openxmlformats.org/officeDocument/2006/relationships/tags" Target="../tags/tag114.xml"/><Relationship Id="rId7" Type="http://schemas.openxmlformats.org/officeDocument/2006/relationships/slideLayout" Target="../slideLayouts/slideLayout9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9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3" Type="http://schemas.openxmlformats.org/officeDocument/2006/relationships/tags" Target="../tags/tag120.xml"/><Relationship Id="rId7" Type="http://schemas.openxmlformats.org/officeDocument/2006/relationships/slideLayout" Target="../slideLayouts/slideLayout9.xml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10" Type="http://schemas.openxmlformats.org/officeDocument/2006/relationships/image" Target="../media/image24.png"/><Relationship Id="rId4" Type="http://schemas.openxmlformats.org/officeDocument/2006/relationships/tags" Target="../tags/tag121.xml"/><Relationship Id="rId9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3" Type="http://schemas.openxmlformats.org/officeDocument/2006/relationships/tags" Target="../tags/tag126.xml"/><Relationship Id="rId7" Type="http://schemas.openxmlformats.org/officeDocument/2006/relationships/slideLayout" Target="../slideLayouts/slideLayout9.xml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9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132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3" Type="http://schemas.openxmlformats.org/officeDocument/2006/relationships/tags" Target="../tags/tag138.xml"/><Relationship Id="rId7" Type="http://schemas.openxmlformats.org/officeDocument/2006/relationships/slideLayout" Target="../slideLayouts/slideLayout9.xml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9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144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3" Type="http://schemas.openxmlformats.org/officeDocument/2006/relationships/tags" Target="../tags/tag150.xml"/><Relationship Id="rId7" Type="http://schemas.openxmlformats.org/officeDocument/2006/relationships/slideLayout" Target="../slideLayouts/slideLayout9.xml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6" Type="http://schemas.openxmlformats.org/officeDocument/2006/relationships/tags" Target="../tags/tag153.xml"/><Relationship Id="rId5" Type="http://schemas.openxmlformats.org/officeDocument/2006/relationships/tags" Target="../tags/tag152.xml"/><Relationship Id="rId4" Type="http://schemas.openxmlformats.org/officeDocument/2006/relationships/tags" Target="../tags/tag15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953770" y="2616835"/>
            <a:ext cx="9144000" cy="1046480"/>
          </a:xfrm>
        </p:spPr>
        <p:txBody>
          <a:bodyPr>
            <a:noAutofit/>
          </a:bodyPr>
          <a:lstStyle/>
          <a:p>
            <a:r>
              <a:rPr lang="en-US" altLang="zh-CN" sz="6000" dirty="0">
                <a:latin typeface="阿里巴巴普惠体 Medium" panose="00020600040101010101" charset="-122"/>
                <a:ea typeface="阿里巴巴普惠体 Medium" panose="00020600040101010101" charset="-122"/>
              </a:rPr>
              <a:t>Stable Diffusion</a:t>
            </a:r>
            <a:r>
              <a:rPr lang="zh-CN" altLang="en-US" sz="6000" dirty="0">
                <a:latin typeface="阿里巴巴普惠体 Medium" panose="00020600040101010101" charset="-122"/>
                <a:ea typeface="阿里巴巴普惠体 Medium" panose="00020600040101010101" charset="-122"/>
              </a:rPr>
              <a:t>详解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>
            <p:custDataLst>
              <p:tags r:id="rId1"/>
            </p:custDataLst>
          </p:nvPr>
        </p:nvSpPr>
        <p:spPr>
          <a:xfrm>
            <a:off x="647700" y="4489450"/>
            <a:ext cx="762000" cy="752475"/>
          </a:xfrm>
          <a:prstGeom prst="rect">
            <a:avLst/>
          </a:prstGeom>
          <a:solidFill>
            <a:srgbClr val="026D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>
            <p:custDataLst>
              <p:tags r:id="rId2"/>
            </p:custDataLst>
          </p:nvPr>
        </p:nvSpPr>
        <p:spPr>
          <a:xfrm>
            <a:off x="6372860" y="4489450"/>
            <a:ext cx="762000" cy="752475"/>
          </a:xfrm>
          <a:prstGeom prst="rect">
            <a:avLst/>
          </a:prstGeom>
          <a:solidFill>
            <a:srgbClr val="026D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>
            <p:custDataLst>
              <p:tags r:id="rId3"/>
            </p:custDataLst>
          </p:nvPr>
        </p:nvSpPr>
        <p:spPr>
          <a:xfrm>
            <a:off x="6376670" y="2313940"/>
            <a:ext cx="762000" cy="752475"/>
          </a:xfrm>
          <a:prstGeom prst="rect">
            <a:avLst/>
          </a:prstGeom>
          <a:solidFill>
            <a:srgbClr val="026D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>
            <p:custDataLst>
              <p:tags r:id="rId4"/>
            </p:custDataLst>
          </p:nvPr>
        </p:nvSpPr>
        <p:spPr>
          <a:xfrm>
            <a:off x="626110" y="2313940"/>
            <a:ext cx="762000" cy="752475"/>
          </a:xfrm>
          <a:prstGeom prst="rect">
            <a:avLst/>
          </a:prstGeom>
          <a:solidFill>
            <a:srgbClr val="026D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58015" y="2076888"/>
            <a:ext cx="3587841" cy="10088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Stable Diffusion </a:t>
            </a:r>
            <a:r>
              <a:rPr lang="zh-CN" altLang="en-US" sz="24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的简介</a:t>
            </a:r>
          </a:p>
          <a:p>
            <a:pPr algn="ctr"/>
            <a:endParaRPr lang="zh-CN" altLang="en-US" sz="2400" b="1" dirty="0">
              <a:solidFill>
                <a:srgbClr val="026D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99110" y="2186940"/>
            <a:ext cx="762000" cy="752475"/>
          </a:xfrm>
          <a:prstGeom prst="rect">
            <a:avLst/>
          </a:prstGeom>
          <a:solidFill>
            <a:srgbClr val="02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26448" y="2531688"/>
            <a:ext cx="3711158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3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概念、背景、特点</a:t>
            </a: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709501" y="2221033"/>
            <a:ext cx="341760" cy="5832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7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sz="27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>
            <p:custDataLst>
              <p:tags r:id="rId6"/>
            </p:custDataLst>
          </p:nvPr>
        </p:nvSpPr>
        <p:spPr>
          <a:xfrm>
            <a:off x="1647190" y="2920365"/>
            <a:ext cx="3359785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...................................................................</a:t>
            </a: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7705104" y="2076888"/>
            <a:ext cx="3280065" cy="5287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SzTx/>
              <a:buFontTx/>
            </a:pPr>
            <a:r>
              <a:rPr lang="en-US" altLang="zh-CN" sz="24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Stable Diffusion </a:t>
            </a:r>
            <a:r>
              <a:rPr lang="zh-CN" altLang="en-US" sz="24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原理</a:t>
            </a:r>
          </a:p>
        </p:txBody>
      </p: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6249035" y="2171065"/>
            <a:ext cx="762000" cy="752475"/>
          </a:xfrm>
          <a:prstGeom prst="rect">
            <a:avLst/>
          </a:prstGeom>
          <a:solidFill>
            <a:srgbClr val="02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>
            <p:custDataLst>
              <p:tags r:id="rId9"/>
            </p:custDataLst>
          </p:nvPr>
        </p:nvSpPr>
        <p:spPr>
          <a:xfrm>
            <a:off x="7397328" y="2515813"/>
            <a:ext cx="3711158" cy="379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算法原理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模型构成</a:t>
            </a:r>
          </a:p>
        </p:txBody>
      </p:sp>
      <p:sp>
        <p:nvSpPr>
          <p:cNvPr id="19" name="文本框 18"/>
          <p:cNvSpPr txBox="1"/>
          <p:nvPr>
            <p:custDataLst>
              <p:tags r:id="rId10"/>
            </p:custDataLst>
          </p:nvPr>
        </p:nvSpPr>
        <p:spPr>
          <a:xfrm>
            <a:off x="6434580" y="2205158"/>
            <a:ext cx="391454" cy="5832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7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21" name="矩形 20"/>
          <p:cNvSpPr/>
          <p:nvPr>
            <p:custDataLst>
              <p:tags r:id="rId11"/>
            </p:custDataLst>
          </p:nvPr>
        </p:nvSpPr>
        <p:spPr>
          <a:xfrm>
            <a:off x="7407275" y="2888615"/>
            <a:ext cx="3359785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...................................................................</a:t>
            </a:r>
          </a:p>
        </p:txBody>
      </p:sp>
      <p:sp>
        <p:nvSpPr>
          <p:cNvPr id="22" name="文本框 21"/>
          <p:cNvSpPr txBox="1"/>
          <p:nvPr>
            <p:custDataLst>
              <p:tags r:id="rId12"/>
            </p:custDataLst>
          </p:nvPr>
        </p:nvSpPr>
        <p:spPr>
          <a:xfrm>
            <a:off x="1506070" y="4282527"/>
            <a:ext cx="3895618" cy="5287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SzTx/>
              <a:buFontTx/>
            </a:pPr>
            <a:r>
              <a:rPr lang="en-US" altLang="zh-CN" sz="24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Stable Diffusion </a:t>
            </a:r>
            <a:r>
              <a:rPr lang="zh-CN" altLang="en-US" sz="24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处理流程</a:t>
            </a:r>
          </a:p>
        </p:txBody>
      </p:sp>
      <p:sp>
        <p:nvSpPr>
          <p:cNvPr id="23" name="矩形 22"/>
          <p:cNvSpPr/>
          <p:nvPr>
            <p:custDataLst>
              <p:tags r:id="rId13"/>
            </p:custDataLst>
          </p:nvPr>
        </p:nvSpPr>
        <p:spPr>
          <a:xfrm>
            <a:off x="520065" y="4389120"/>
            <a:ext cx="762000" cy="752475"/>
          </a:xfrm>
          <a:prstGeom prst="rect">
            <a:avLst/>
          </a:prstGeom>
          <a:solidFill>
            <a:srgbClr val="02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>
            <p:custDataLst>
              <p:tags r:id="rId14"/>
            </p:custDataLst>
          </p:nvPr>
        </p:nvSpPr>
        <p:spPr>
          <a:xfrm>
            <a:off x="1647403" y="4733868"/>
            <a:ext cx="3711158" cy="379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文生图的流程</a:t>
            </a:r>
          </a:p>
        </p:txBody>
      </p:sp>
      <p:sp>
        <p:nvSpPr>
          <p:cNvPr id="25" name="文本框 24"/>
          <p:cNvSpPr txBox="1"/>
          <p:nvPr>
            <p:custDataLst>
              <p:tags r:id="rId15"/>
            </p:custDataLst>
          </p:nvPr>
        </p:nvSpPr>
        <p:spPr>
          <a:xfrm>
            <a:off x="713625" y="4423213"/>
            <a:ext cx="375423" cy="5832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7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en-US" altLang="zh-CN" sz="27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>
            <p:custDataLst>
              <p:tags r:id="rId16"/>
            </p:custDataLst>
          </p:nvPr>
        </p:nvSpPr>
        <p:spPr>
          <a:xfrm>
            <a:off x="1668145" y="5122545"/>
            <a:ext cx="3359785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...................................................................</a:t>
            </a:r>
          </a:p>
        </p:txBody>
      </p:sp>
      <p:sp>
        <p:nvSpPr>
          <p:cNvPr id="27" name="文本框 26"/>
          <p:cNvSpPr txBox="1"/>
          <p:nvPr>
            <p:custDataLst>
              <p:tags r:id="rId17"/>
            </p:custDataLst>
          </p:nvPr>
        </p:nvSpPr>
        <p:spPr>
          <a:xfrm>
            <a:off x="7274342" y="4255310"/>
            <a:ext cx="3895617" cy="5280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SzTx/>
              <a:buFontTx/>
            </a:pPr>
            <a:r>
              <a:rPr lang="en-US" altLang="zh-CN" sz="24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Stable Diffusion </a:t>
            </a:r>
            <a:r>
              <a:rPr lang="zh-CN" altLang="en-US" sz="24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应用场景</a:t>
            </a:r>
          </a:p>
        </p:txBody>
      </p:sp>
      <p:sp>
        <p:nvSpPr>
          <p:cNvPr id="28" name="矩形 27"/>
          <p:cNvSpPr/>
          <p:nvPr>
            <p:custDataLst>
              <p:tags r:id="rId18"/>
            </p:custDataLst>
          </p:nvPr>
        </p:nvSpPr>
        <p:spPr>
          <a:xfrm>
            <a:off x="6269990" y="4373245"/>
            <a:ext cx="762000" cy="752475"/>
          </a:xfrm>
          <a:prstGeom prst="rect">
            <a:avLst/>
          </a:prstGeom>
          <a:solidFill>
            <a:srgbClr val="02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>
            <p:custDataLst>
              <p:tags r:id="rId19"/>
            </p:custDataLst>
          </p:nvPr>
        </p:nvSpPr>
        <p:spPr>
          <a:xfrm>
            <a:off x="7418283" y="4717993"/>
            <a:ext cx="3711158" cy="379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文生图 图生图 图像修复</a:t>
            </a:r>
          </a:p>
        </p:txBody>
      </p:sp>
      <p:sp>
        <p:nvSpPr>
          <p:cNvPr id="30" name="文本框 29"/>
          <p:cNvSpPr txBox="1"/>
          <p:nvPr>
            <p:custDataLst>
              <p:tags r:id="rId20"/>
            </p:custDataLst>
          </p:nvPr>
        </p:nvSpPr>
        <p:spPr>
          <a:xfrm>
            <a:off x="6446719" y="4407338"/>
            <a:ext cx="409087" cy="5832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7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sp>
        <p:nvSpPr>
          <p:cNvPr id="31" name="矩形 30"/>
          <p:cNvSpPr/>
          <p:nvPr>
            <p:custDataLst>
              <p:tags r:id="rId21"/>
            </p:custDataLst>
          </p:nvPr>
        </p:nvSpPr>
        <p:spPr>
          <a:xfrm>
            <a:off x="7428230" y="5090795"/>
            <a:ext cx="3359785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...................................................................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3394710" y="2753995"/>
            <a:ext cx="697230" cy="836930"/>
          </a:xfrm>
          <a:prstGeom prst="rect">
            <a:avLst/>
          </a:prstGeom>
          <a:solidFill>
            <a:srgbClr val="026D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2983865" y="3088005"/>
            <a:ext cx="981075" cy="1078230"/>
          </a:xfrm>
          <a:prstGeom prst="rect">
            <a:avLst/>
          </a:prstGeom>
          <a:solidFill>
            <a:srgbClr val="026D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48175" y="2633980"/>
            <a:ext cx="7196429" cy="814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026DFF"/>
                </a:solidFill>
                <a:latin typeface="+mn-ea"/>
                <a:ea typeface="+mn-ea"/>
                <a:cs typeface="+mn-ea"/>
                <a:sym typeface="+mn-lt"/>
              </a:rPr>
              <a:t>Stable Diffusion</a:t>
            </a:r>
            <a:r>
              <a:rPr lang="zh-CN" altLang="en-US" sz="4000" b="1" dirty="0">
                <a:solidFill>
                  <a:srgbClr val="026DFF"/>
                </a:solidFill>
                <a:latin typeface="+mn-ea"/>
                <a:ea typeface="+mn-ea"/>
                <a:cs typeface="+mn-ea"/>
                <a:sym typeface="+mn-lt"/>
              </a:rPr>
              <a:t> 简介</a:t>
            </a:r>
          </a:p>
        </p:txBody>
      </p:sp>
      <p:sp>
        <p:nvSpPr>
          <p:cNvPr id="5" name="矩形 4"/>
          <p:cNvSpPr/>
          <p:nvPr/>
        </p:nvSpPr>
        <p:spPr>
          <a:xfrm>
            <a:off x="4067709" y="3644739"/>
            <a:ext cx="3711158" cy="461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概念、背景、特点</a:t>
            </a: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800350" y="2887980"/>
            <a:ext cx="1165225" cy="979170"/>
          </a:xfrm>
          <a:prstGeom prst="rect">
            <a:avLst/>
          </a:prstGeom>
          <a:solidFill>
            <a:srgbClr val="02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138170" y="3039110"/>
            <a:ext cx="508000" cy="82105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altLang="zh-CN" sz="27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4498340" y="3378835"/>
            <a:ext cx="4138930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........................................................................</a:t>
            </a:r>
          </a:p>
        </p:txBody>
      </p:sp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3964940" y="2702560"/>
            <a:ext cx="182880" cy="185420"/>
          </a:xfrm>
          <a:prstGeom prst="rect">
            <a:avLst/>
          </a:prstGeom>
          <a:solidFill>
            <a:srgbClr val="02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/>
          <p:nvPr/>
        </p:nvSpPr>
        <p:spPr>
          <a:xfrm>
            <a:off x="1609434" y="21737"/>
            <a:ext cx="3158296" cy="589578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marL="0" lvl="0" algn="ctr" defTabSz="914400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/>
            <a:r>
              <a:rPr lang="en-US" altLang="zh-CN" sz="1800" b="1" dirty="0">
                <a:solidFill>
                  <a:srgbClr val="026DFF"/>
                </a:solidFill>
                <a:cs typeface="+mn-ea"/>
                <a:sym typeface="+mn-lt"/>
              </a:rPr>
              <a:t>Stable Diffusion</a:t>
            </a:r>
            <a:r>
              <a:rPr lang="zh-CN" altLang="en-US" sz="1800" b="1" dirty="0">
                <a:solidFill>
                  <a:srgbClr val="026DFF"/>
                </a:solidFill>
                <a:cs typeface="+mn-ea"/>
                <a:sym typeface="+mn-lt"/>
              </a:rPr>
              <a:t>相关概念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-635" y="215494"/>
            <a:ext cx="1457960" cy="514350"/>
            <a:chOff x="-1" y="1223"/>
            <a:chExt cx="2296" cy="810"/>
          </a:xfrm>
        </p:grpSpPr>
        <p:sp>
          <p:nvSpPr>
            <p:cNvPr id="32" name="矩形 31"/>
            <p:cNvSpPr/>
            <p:nvPr>
              <p:custDataLst>
                <p:tags r:id="rId2"/>
              </p:custDataLst>
            </p:nvPr>
          </p:nvSpPr>
          <p:spPr>
            <a:xfrm>
              <a:off x="983" y="1223"/>
              <a:ext cx="1313" cy="810"/>
            </a:xfrm>
            <a:prstGeom prst="rect">
              <a:avLst/>
            </a:prstGeom>
            <a:solidFill>
              <a:srgbClr val="026DF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>
              <a:off x="684" y="1223"/>
              <a:ext cx="1023" cy="810"/>
            </a:xfrm>
            <a:prstGeom prst="rect">
              <a:avLst/>
            </a:prstGeom>
            <a:solidFill>
              <a:srgbClr val="026D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2" name="矩形 1"/>
            <p:cNvSpPr/>
            <p:nvPr>
              <p:custDataLst>
                <p:tags r:id="rId4"/>
              </p:custDataLst>
            </p:nvPr>
          </p:nvSpPr>
          <p:spPr>
            <a:xfrm>
              <a:off x="-1" y="1223"/>
              <a:ext cx="1307" cy="810"/>
            </a:xfrm>
            <a:prstGeom prst="rect">
              <a:avLst/>
            </a:prstGeom>
            <a:solidFill>
              <a:srgbClr val="026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5"/>
              </p:custDataLst>
            </p:nvPr>
          </p:nvSpPr>
          <p:spPr>
            <a:xfrm>
              <a:off x="699" y="1233"/>
              <a:ext cx="424" cy="67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</p:grpSp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1619250" y="355194"/>
            <a:ext cx="5046345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....................................................................</a:t>
            </a: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3" name="AutoShape 2" descr="image-2023102509473857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AutoShape 4" descr="image-2023102509473857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AutoShape 6" descr="image-20231025094738571"/>
          <p:cNvSpPr>
            <a:spLocks noChangeAspect="1" noChangeArrowheads="1"/>
          </p:cNvSpPr>
          <p:nvPr/>
        </p:nvSpPr>
        <p:spPr bwMode="auto">
          <a:xfrm>
            <a:off x="460375" y="160337"/>
            <a:ext cx="6649552" cy="6649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52" y="1559613"/>
            <a:ext cx="5805796" cy="4142792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6214872" y="1590943"/>
            <a:ext cx="5862827" cy="4218218"/>
            <a:chOff x="5025305" y="2294131"/>
            <a:chExt cx="5862827" cy="4218218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629416D1-6EA9-4D63-976E-2521309CC521}"/>
                </a:ext>
              </a:extLst>
            </p:cNvPr>
            <p:cNvGrpSpPr/>
            <p:nvPr/>
          </p:nvGrpSpPr>
          <p:grpSpPr>
            <a:xfrm>
              <a:off x="5025305" y="2294131"/>
              <a:ext cx="5622237" cy="1200329"/>
              <a:chOff x="5829109" y="2532866"/>
              <a:chExt cx="5622237" cy="1200329"/>
            </a:xfrm>
          </p:grpSpPr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1DC79FDD-BF75-4D2B-944E-DB42667EAD0F}"/>
                  </a:ext>
                </a:extLst>
              </p:cNvPr>
              <p:cNvSpPr txBox="1"/>
              <p:nvPr/>
            </p:nvSpPr>
            <p:spPr>
              <a:xfrm>
                <a:off x="5991605" y="2620406"/>
                <a:ext cx="200254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/>
              <a:p>
                <a:pPr lvl="0" defTabSz="913765" rtl="0">
                  <a:lnSpc>
                    <a:spcPct val="100000"/>
                  </a:lnSpc>
                  <a:buSzPct val="25000"/>
                  <a:defRPr/>
                </a:pPr>
                <a:r>
                  <a:rPr lang="en-US" altLang="zh-CN" dirty="0">
                    <a:latin typeface="腾讯体 W7" panose="020C08030202040F0204" pitchFamily="34" charset="-122"/>
                    <a:ea typeface="腾讯体 W7" panose="020C08030202040F0204" pitchFamily="34" charset="-122"/>
                  </a:rPr>
                  <a:t>Diffusion Model</a:t>
                </a:r>
                <a:endParaRPr kumimoji="0" lang="en-US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腾讯体 W7" panose="020C08030202040F0204" pitchFamily="34" charset="-122"/>
                  <a:ea typeface="腾讯体 W7" panose="020C08030202040F0204" pitchFamily="34" charset="-122"/>
                </a:endParaRPr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618AB943-6469-482B-A902-CF1CD274406C}"/>
                  </a:ext>
                </a:extLst>
              </p:cNvPr>
              <p:cNvSpPr/>
              <p:nvPr/>
            </p:nvSpPr>
            <p:spPr>
              <a:xfrm>
                <a:off x="5829109" y="2743160"/>
                <a:ext cx="123825" cy="123825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8A6C20D4-D174-478A-88C1-3933670B6C45}"/>
                  </a:ext>
                </a:extLst>
              </p:cNvPr>
              <p:cNvSpPr txBox="1"/>
              <p:nvPr/>
            </p:nvSpPr>
            <p:spPr>
              <a:xfrm>
                <a:off x="8077200" y="2532866"/>
                <a:ext cx="3374146" cy="1200329"/>
              </a:xfrm>
              <a:prstGeom prst="rect">
                <a:avLst/>
              </a:prstGeom>
              <a:noFill/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algn="ctr"/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R="0" lvl="0" algn="l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30000"/>
                  <a:defRPr/>
                </a:pPr>
                <a:r>
                  <a:rPr lang="zh-CN" altLang="en-US" sz="1200" dirty="0">
                    <a:solidFill>
                      <a:schemeClr val="tx1"/>
                    </a:solidFill>
                    <a:latin typeface="腾讯体 W3" panose="020C04030202040F0204" pitchFamily="34" charset="-122"/>
                    <a:ea typeface="腾讯体 W3" panose="020C04030202040F0204" pitchFamily="34" charset="-122"/>
                  </a:rPr>
                  <a:t>扩散模型，一款支持图像生成的算法模型，市面上主流的 </a:t>
                </a:r>
                <a:r>
                  <a:rPr lang="en-US" altLang="zh-CN" sz="1200" dirty="0">
                    <a:solidFill>
                      <a:schemeClr val="tx1"/>
                    </a:solidFill>
                    <a:latin typeface="腾讯体 W3" panose="020C04030202040F0204" pitchFamily="34" charset="-122"/>
                    <a:ea typeface="腾讯体 W3" panose="020C04030202040F0204" pitchFamily="34" charset="-122"/>
                  </a:rPr>
                  <a:t>DALL-E</a:t>
                </a:r>
                <a:r>
                  <a:rPr lang="zh-CN" altLang="en-US" sz="1200" dirty="0">
                    <a:solidFill>
                      <a:schemeClr val="tx1"/>
                    </a:solidFill>
                    <a:latin typeface="腾讯体 W3" panose="020C04030202040F0204" pitchFamily="34" charset="-122"/>
                    <a:ea typeface="腾讯体 W3" panose="020C04030202040F0204" pitchFamily="34" charset="-122"/>
                  </a:rPr>
                  <a:t>、</a:t>
                </a:r>
                <a:r>
                  <a:rPr lang="en-US" altLang="zh-CN" sz="1200" dirty="0">
                    <a:solidFill>
                      <a:schemeClr val="tx1"/>
                    </a:solidFill>
                    <a:latin typeface="腾讯体 W3" panose="020C04030202040F0204" pitchFamily="34" charset="-122"/>
                    <a:ea typeface="腾讯体 W3" panose="020C04030202040F0204" pitchFamily="34" charset="-122"/>
                  </a:rPr>
                  <a:t>Midjourney</a:t>
                </a:r>
                <a:r>
                  <a:rPr lang="zh-CN" altLang="en-US" sz="1200" dirty="0">
                    <a:solidFill>
                      <a:schemeClr val="tx1"/>
                    </a:solidFill>
                    <a:latin typeface="腾讯体 W3" panose="020C04030202040F0204" pitchFamily="34" charset="-122"/>
                    <a:ea typeface="腾讯体 W3" panose="020C04030202040F0204" pitchFamily="34" charset="-122"/>
                  </a:rPr>
                  <a:t>、</a:t>
                </a:r>
                <a:r>
                  <a:rPr lang="en-US" altLang="zh-CN" sz="1200" dirty="0">
                    <a:solidFill>
                      <a:schemeClr val="tx1"/>
                    </a:solidFill>
                    <a:latin typeface="腾讯体 W3" panose="020C04030202040F0204" pitchFamily="34" charset="-122"/>
                    <a:ea typeface="腾讯体 W3" panose="020C04030202040F0204" pitchFamily="34" charset="-122"/>
                  </a:rPr>
                  <a:t>Imagen</a:t>
                </a:r>
                <a:r>
                  <a:rPr lang="zh-CN" altLang="en-US" sz="1200" dirty="0">
                    <a:solidFill>
                      <a:schemeClr val="tx1"/>
                    </a:solidFill>
                    <a:latin typeface="腾讯体 W3" panose="020C04030202040F0204" pitchFamily="34" charset="-122"/>
                    <a:ea typeface="腾讯体 W3" panose="020C04030202040F0204" pitchFamily="34" charset="-122"/>
                  </a:rPr>
                  <a:t>、</a:t>
                </a:r>
                <a:r>
                  <a:rPr lang="en-US" altLang="zh-CN" sz="1200" dirty="0">
                    <a:solidFill>
                      <a:schemeClr val="tx1"/>
                    </a:solidFill>
                    <a:latin typeface="腾讯体 W3" panose="020C04030202040F0204" pitchFamily="34" charset="-122"/>
                    <a:ea typeface="腾讯体 W3" panose="020C04030202040F0204" pitchFamily="34" charset="-122"/>
                  </a:rPr>
                  <a:t>Stable Diffusion </a:t>
                </a:r>
                <a:r>
                  <a:rPr lang="zh-CN" altLang="en-US" sz="1200" dirty="0">
                    <a:solidFill>
                      <a:schemeClr val="tx1"/>
                    </a:solidFill>
                    <a:latin typeface="腾讯体 W3" panose="020C04030202040F0204" pitchFamily="34" charset="-122"/>
                    <a:ea typeface="腾讯体 W3" panose="020C04030202040F0204" pitchFamily="34" charset="-122"/>
                  </a:rPr>
                  <a:t>等 </a:t>
                </a:r>
                <a:r>
                  <a:rPr lang="en-US" altLang="zh-CN" sz="1200" dirty="0">
                    <a:solidFill>
                      <a:schemeClr val="tx1"/>
                    </a:solidFill>
                    <a:latin typeface="腾讯体 W3" panose="020C04030202040F0204" pitchFamily="34" charset="-122"/>
                    <a:ea typeface="腾讯体 W3" panose="020C04030202040F0204" pitchFamily="34" charset="-122"/>
                  </a:rPr>
                  <a:t>AI </a:t>
                </a:r>
                <a:r>
                  <a:rPr lang="zh-CN" altLang="en-US" sz="1200" dirty="0">
                    <a:solidFill>
                      <a:schemeClr val="tx1"/>
                    </a:solidFill>
                    <a:latin typeface="腾讯体 W3" panose="020C04030202040F0204" pitchFamily="34" charset="-122"/>
                    <a:ea typeface="腾讯体 W3" panose="020C04030202040F0204" pitchFamily="34" charset="-122"/>
                  </a:rPr>
                  <a:t>绘画工具都是基于此底层模型开发的</a:t>
                </a:r>
                <a:endParaRPr kumimoji="0" lang="en-US" altLang="zh-CN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腾讯体 W3" panose="020C04030202040F0204" pitchFamily="34" charset="-122"/>
                  <a:ea typeface="腾讯体 W3" panose="020C04030202040F0204" pitchFamily="34" charset="-122"/>
                </a:endParaRP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65C78D5F-95EC-4652-8028-F0B1B967089E}"/>
                </a:ext>
              </a:extLst>
            </p:cNvPr>
            <p:cNvGrpSpPr/>
            <p:nvPr/>
          </p:nvGrpSpPr>
          <p:grpSpPr>
            <a:xfrm>
              <a:off x="5025305" y="3592874"/>
              <a:ext cx="5723127" cy="923330"/>
              <a:chOff x="5829109" y="2910410"/>
              <a:chExt cx="5723127" cy="923330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6C96FB5B-B90F-4124-BE58-B4EB1602D3CD}"/>
                  </a:ext>
                </a:extLst>
              </p:cNvPr>
              <p:cNvSpPr txBox="1"/>
              <p:nvPr/>
            </p:nvSpPr>
            <p:spPr>
              <a:xfrm>
                <a:off x="6007798" y="2921376"/>
                <a:ext cx="2128647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/>
              <a:p>
                <a:pPr lvl="0" defTabSz="913765" rtl="0">
                  <a:lnSpc>
                    <a:spcPct val="100000"/>
                  </a:lnSpc>
                  <a:buSzPct val="25000"/>
                  <a:defRPr/>
                </a:pPr>
                <a:r>
                  <a:rPr lang="en-US" altLang="zh-CN" dirty="0">
                    <a:latin typeface="腾讯体 W7" panose="020C08030202040F0204" pitchFamily="34" charset="-122"/>
                    <a:ea typeface="腾讯体 W7" panose="020C08030202040F0204" pitchFamily="34" charset="-122"/>
                  </a:rPr>
                  <a:t>Latent Diffusion Model</a:t>
                </a:r>
                <a:endParaRPr kumimoji="0" lang="en-US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腾讯体 W7" panose="020C08030202040F0204" pitchFamily="34" charset="-122"/>
                  <a:ea typeface="腾讯体 W7" panose="020C08030202040F0204" pitchFamily="34" charset="-122"/>
                </a:endParaRP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781C9DCB-9635-4007-BE79-77101EBD21FF}"/>
                  </a:ext>
                </a:extLst>
              </p:cNvPr>
              <p:cNvSpPr/>
              <p:nvPr/>
            </p:nvSpPr>
            <p:spPr>
              <a:xfrm>
                <a:off x="5829109" y="3047960"/>
                <a:ext cx="123825" cy="123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6087AE22-D9E3-4837-9288-B18D37BB013C}"/>
                  </a:ext>
                </a:extLst>
              </p:cNvPr>
              <p:cNvSpPr txBox="1"/>
              <p:nvPr/>
            </p:nvSpPr>
            <p:spPr>
              <a:xfrm>
                <a:off x="8077199" y="2910410"/>
                <a:ext cx="3475037" cy="923330"/>
              </a:xfrm>
              <a:prstGeom prst="rect">
                <a:avLst/>
              </a:prstGeom>
              <a:noFill/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algn="ctr"/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R="0" lvl="0" algn="l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30000"/>
                  <a:defRPr/>
                </a:pPr>
                <a:r>
                  <a:rPr lang="zh-CN" altLang="en-US" sz="1200" dirty="0">
                    <a:solidFill>
                      <a:schemeClr val="tx1"/>
                    </a:solidFill>
                    <a:latin typeface="腾讯体 W3" panose="020C04030202040F0204" pitchFamily="34" charset="-122"/>
                    <a:ea typeface="腾讯体 W3" panose="020C04030202040F0204" pitchFamily="34" charset="-122"/>
                  </a:rPr>
                  <a:t>即潜在扩散模型，基于扩散模型基础上研制出的更高级模型，图像图形生成速度更快，而且对计算资源和内存消耗需求更低</a:t>
                </a:r>
                <a:endParaRPr kumimoji="0" lang="en-US" altLang="zh-CN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腾讯体 W3" panose="020C04030202040F0204" pitchFamily="34" charset="-122"/>
                  <a:ea typeface="腾讯体 W3" panose="020C04030202040F0204" pitchFamily="34" charset="-122"/>
                </a:endParaRPr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22460684-FCB0-48CE-9CF7-DE36D1F50258}"/>
                </a:ext>
              </a:extLst>
            </p:cNvPr>
            <p:cNvGrpSpPr/>
            <p:nvPr/>
          </p:nvGrpSpPr>
          <p:grpSpPr>
            <a:xfrm>
              <a:off x="5025305" y="4566209"/>
              <a:ext cx="5622237" cy="923330"/>
              <a:chOff x="5829109" y="2962546"/>
              <a:chExt cx="5622237" cy="923330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B9D5B208-AD1B-432F-A350-D5B412176508}"/>
                  </a:ext>
                </a:extLst>
              </p:cNvPr>
              <p:cNvSpPr txBox="1"/>
              <p:nvPr/>
            </p:nvSpPr>
            <p:spPr>
              <a:xfrm>
                <a:off x="6070848" y="3026806"/>
                <a:ext cx="200254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/>
              <a:p>
                <a:pPr lvl="0" defTabSz="913765" rtl="0">
                  <a:lnSpc>
                    <a:spcPct val="100000"/>
                  </a:lnSpc>
                  <a:buSzPct val="25000"/>
                  <a:defRPr/>
                </a:pPr>
                <a:r>
                  <a:rPr lang="en-US" altLang="zh-CN" dirty="0">
                    <a:latin typeface="腾讯体 W7" panose="020C08030202040F0204" pitchFamily="34" charset="-122"/>
                    <a:ea typeface="腾讯体 W7" panose="020C08030202040F0204" pitchFamily="34" charset="-122"/>
                  </a:rPr>
                  <a:t>Stable Diffusion</a:t>
                </a:r>
                <a:endParaRPr kumimoji="0" lang="en-US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腾讯体 W7" panose="020C08030202040F0204" pitchFamily="34" charset="-122"/>
                  <a:ea typeface="腾讯体 W7" panose="020C08030202040F0204" pitchFamily="34" charset="-122"/>
                </a:endParaRP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D4E8A187-2412-43E3-B4FC-4C63EC220F56}"/>
                  </a:ext>
                </a:extLst>
              </p:cNvPr>
              <p:cNvSpPr/>
              <p:nvPr/>
            </p:nvSpPr>
            <p:spPr>
              <a:xfrm>
                <a:off x="5829109" y="3149560"/>
                <a:ext cx="123825" cy="123825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4EBFC63B-0FB3-4C5F-B0BE-9DAC8C5EA998}"/>
                  </a:ext>
                </a:extLst>
              </p:cNvPr>
              <p:cNvSpPr txBox="1"/>
              <p:nvPr/>
            </p:nvSpPr>
            <p:spPr>
              <a:xfrm>
                <a:off x="8077200" y="2962546"/>
                <a:ext cx="3374146" cy="923330"/>
              </a:xfrm>
              <a:prstGeom prst="rect">
                <a:avLst/>
              </a:prstGeom>
              <a:noFill/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algn="ctr"/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R="0" lvl="0" algn="l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30000"/>
                  <a:defRPr/>
                </a:pPr>
                <a:r>
                  <a:rPr lang="zh-CN" altLang="en-US" sz="1200" dirty="0">
                    <a:solidFill>
                      <a:schemeClr val="tx1"/>
                    </a:solidFill>
                    <a:latin typeface="腾讯体 W3" panose="020C04030202040F0204" pitchFamily="34" charset="-122"/>
                    <a:ea typeface="腾讯体 W3" panose="020C04030202040F0204" pitchFamily="34" charset="-122"/>
                  </a:rPr>
                  <a:t>简称</a:t>
                </a:r>
                <a:r>
                  <a:rPr lang="en-US" altLang="zh-CN" sz="1200" dirty="0">
                    <a:solidFill>
                      <a:schemeClr val="tx1"/>
                    </a:solidFill>
                    <a:latin typeface="腾讯体 W3" panose="020C04030202040F0204" pitchFamily="34" charset="-122"/>
                    <a:ea typeface="腾讯体 W3" panose="020C04030202040F0204" pitchFamily="34" charset="-122"/>
                  </a:rPr>
                  <a:t>SD</a:t>
                </a:r>
                <a:r>
                  <a:rPr lang="zh-CN" altLang="en-US" sz="1200" dirty="0">
                    <a:solidFill>
                      <a:schemeClr val="tx1"/>
                    </a:solidFill>
                    <a:latin typeface="腾讯体 W3" panose="020C04030202040F0204" pitchFamily="34" charset="-122"/>
                    <a:ea typeface="腾讯体 W3" panose="020C04030202040F0204" pitchFamily="34" charset="-122"/>
                  </a:rPr>
                  <a:t>模型，其底层模型就是上面的潜在扩散模型，之所以叫这个名字是因为研发公司名叫</a:t>
                </a:r>
                <a:r>
                  <a:rPr lang="en-US" altLang="zh-CN" sz="1200" dirty="0">
                    <a:solidFill>
                      <a:schemeClr val="tx1"/>
                    </a:solidFill>
                    <a:latin typeface="腾讯体 W3" panose="020C04030202040F0204" pitchFamily="34" charset="-122"/>
                    <a:ea typeface="腾讯体 W3" panose="020C04030202040F0204" pitchFamily="34" charset="-122"/>
                  </a:rPr>
                  <a:t>Stability AI</a:t>
                </a:r>
                <a:endParaRPr kumimoji="0" lang="en-US" altLang="zh-CN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腾讯体 W3" panose="020C04030202040F0204" pitchFamily="34" charset="-122"/>
                  <a:ea typeface="腾讯体 W3" panose="020C04030202040F0204" pitchFamily="34" charset="-122"/>
                </a:endParaRPr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170501E4-09A2-4F77-B16D-0B602E77224A}"/>
                </a:ext>
              </a:extLst>
            </p:cNvPr>
            <p:cNvGrpSpPr/>
            <p:nvPr/>
          </p:nvGrpSpPr>
          <p:grpSpPr>
            <a:xfrm>
              <a:off x="5025305" y="5589019"/>
              <a:ext cx="5862827" cy="923330"/>
              <a:chOff x="5829109" y="3064156"/>
              <a:chExt cx="5862827" cy="923330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93945F02-CF4F-4DED-A60D-CDAEAB08F517}"/>
                  </a:ext>
                </a:extLst>
              </p:cNvPr>
              <p:cNvSpPr txBox="1"/>
              <p:nvPr/>
            </p:nvSpPr>
            <p:spPr>
              <a:xfrm>
                <a:off x="6070848" y="3085255"/>
                <a:ext cx="2002545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/>
              <a:p>
                <a:pPr lvl="0" defTabSz="913765" rtl="0">
                  <a:lnSpc>
                    <a:spcPct val="100000"/>
                  </a:lnSpc>
                  <a:buSzPct val="25000"/>
                  <a:defRPr/>
                </a:pPr>
                <a:r>
                  <a:rPr lang="en-US" altLang="zh-CN" dirty="0">
                    <a:latin typeface="腾讯体 W7" panose="020C08030202040F0204" pitchFamily="34" charset="-122"/>
                    <a:ea typeface="腾讯体 W7" panose="020C08030202040F0204" pitchFamily="34" charset="-122"/>
                  </a:rPr>
                  <a:t>Stable Diffusion Web </a:t>
                </a:r>
                <a:r>
                  <a:rPr lang="en-US" altLang="zh-CN" dirty="0" err="1">
                    <a:latin typeface="腾讯体 W7" panose="020C08030202040F0204" pitchFamily="34" charset="-122"/>
                    <a:ea typeface="腾讯体 W7" panose="020C08030202040F0204" pitchFamily="34" charset="-122"/>
                  </a:rPr>
                  <a:t>Ul</a:t>
                </a:r>
                <a:endParaRPr kumimoji="0" lang="en-US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腾讯体 W7" panose="020C08030202040F0204" pitchFamily="34" charset="-122"/>
                  <a:ea typeface="腾讯体 W7" panose="020C08030202040F0204" pitchFamily="34" charset="-122"/>
                </a:endParaRPr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4177495D-6200-4061-A1C7-9C9317644990}"/>
                  </a:ext>
                </a:extLst>
              </p:cNvPr>
              <p:cNvSpPr/>
              <p:nvPr/>
            </p:nvSpPr>
            <p:spPr>
              <a:xfrm>
                <a:off x="5829109" y="3289260"/>
                <a:ext cx="123825" cy="123825"/>
              </a:xfrm>
              <a:prstGeom prst="rect">
                <a:avLst/>
              </a:prstGeom>
              <a:solidFill>
                <a:srgbClr val="4472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8D215397-4977-48E0-812C-BB9D069F3F6B}"/>
                  </a:ext>
                </a:extLst>
              </p:cNvPr>
              <p:cNvSpPr txBox="1"/>
              <p:nvPr/>
            </p:nvSpPr>
            <p:spPr>
              <a:xfrm>
                <a:off x="8077199" y="3064156"/>
                <a:ext cx="3614737" cy="923330"/>
              </a:xfrm>
              <a:prstGeom prst="rect">
                <a:avLst/>
              </a:prstGeom>
              <a:noFill/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algn="ctr"/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R="0" lvl="0" algn="l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30000"/>
                  <a:defRPr/>
                </a:pPr>
                <a:r>
                  <a:rPr lang="zh-CN" altLang="en-US" sz="1200" dirty="0">
                    <a:solidFill>
                      <a:schemeClr val="tx1"/>
                    </a:solidFill>
                    <a:latin typeface="腾讯体 W3" panose="020C04030202040F0204" pitchFamily="34" charset="-122"/>
                    <a:ea typeface="腾讯体 W3" panose="020C04030202040F0204" pitchFamily="34" charset="-122"/>
                  </a:rPr>
                  <a:t>简称</a:t>
                </a:r>
                <a:r>
                  <a:rPr lang="en-US" altLang="zh-CN" sz="1200" dirty="0">
                    <a:solidFill>
                      <a:schemeClr val="tx1"/>
                    </a:solidFill>
                    <a:latin typeface="腾讯体 W3" panose="020C04030202040F0204" pitchFamily="34" charset="-122"/>
                    <a:ea typeface="腾讯体 W3" panose="020C04030202040F0204" pitchFamily="34" charset="-122"/>
                  </a:rPr>
                  <a:t>SD </a:t>
                </a:r>
                <a:r>
                  <a:rPr lang="en-US" altLang="zh-CN" sz="1200" dirty="0" err="1">
                    <a:solidFill>
                      <a:schemeClr val="tx1"/>
                    </a:solidFill>
                    <a:latin typeface="腾讯体 W3" panose="020C04030202040F0204" pitchFamily="34" charset="-122"/>
                    <a:ea typeface="腾讯体 W3" panose="020C04030202040F0204" pitchFamily="34" charset="-122"/>
                  </a:rPr>
                  <a:t>WebUI</a:t>
                </a:r>
                <a:r>
                  <a:rPr lang="zh-CN" altLang="en-US" sz="1200" dirty="0">
                    <a:solidFill>
                      <a:schemeClr val="tx1"/>
                    </a:solidFill>
                    <a:latin typeface="腾讯体 W3" panose="020C04030202040F0204" pitchFamily="34" charset="-122"/>
                    <a:ea typeface="腾讯体 W3" panose="020C04030202040F0204" pitchFamily="34" charset="-122"/>
                  </a:rPr>
                  <a:t>，用于操作上面</a:t>
                </a:r>
                <a:r>
                  <a:rPr lang="en-US" altLang="zh-CN" sz="1200" dirty="0">
                    <a:solidFill>
                      <a:schemeClr val="tx1"/>
                    </a:solidFill>
                    <a:latin typeface="腾讯体 W3" panose="020C04030202040F0204" pitchFamily="34" charset="-122"/>
                    <a:ea typeface="腾讯体 W3" panose="020C04030202040F0204" pitchFamily="34" charset="-122"/>
                  </a:rPr>
                  <a:t>Stable Diffusion</a:t>
                </a:r>
                <a:r>
                  <a:rPr lang="zh-CN" altLang="en-US" sz="1200" dirty="0">
                    <a:solidFill>
                      <a:schemeClr val="tx1"/>
                    </a:solidFill>
                    <a:latin typeface="腾讯体 W3" panose="020C04030202040F0204" pitchFamily="34" charset="-122"/>
                    <a:ea typeface="腾讯体 W3" panose="020C04030202040F0204" pitchFamily="34" charset="-122"/>
                  </a:rPr>
                  <a:t>模型的网页端界面，通过该系统就能控制模型出图，而无需学习代码</a:t>
                </a:r>
                <a:endParaRPr kumimoji="0" lang="en-US" altLang="zh-CN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腾讯体 W3" panose="020C04030202040F0204" pitchFamily="34" charset="-122"/>
                  <a:ea typeface="腾讯体 W3" panose="020C04030202040F0204" pitchFamily="3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/>
          <p:nvPr>
            <p:custDataLst>
              <p:tags r:id="rId1"/>
            </p:custDataLst>
          </p:nvPr>
        </p:nvSpPr>
        <p:spPr>
          <a:xfrm>
            <a:off x="1609433" y="-12898"/>
            <a:ext cx="3279807" cy="589578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marL="0" lvl="0" algn="ctr" defTabSz="914400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/>
            <a:r>
              <a:rPr lang="en-US" altLang="zh-CN" sz="1800" b="1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Stable Diffusion </a:t>
            </a:r>
            <a:r>
              <a:rPr lang="zh-CN" altLang="en-US" sz="1800" b="1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是如何诞生的</a:t>
            </a:r>
            <a:endParaRPr lang="zh-CN" altLang="en-US" sz="1800" b="1" i="0" strike="noStrike" spc="0" dirty="0">
              <a:solidFill>
                <a:srgbClr val="026D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-635" y="180859"/>
            <a:ext cx="1457960" cy="514350"/>
            <a:chOff x="-1" y="1223"/>
            <a:chExt cx="2296" cy="810"/>
          </a:xfrm>
        </p:grpSpPr>
        <p:sp>
          <p:nvSpPr>
            <p:cNvPr id="32" name="矩形 31"/>
            <p:cNvSpPr/>
            <p:nvPr>
              <p:custDataLst>
                <p:tags r:id="rId3"/>
              </p:custDataLst>
            </p:nvPr>
          </p:nvSpPr>
          <p:spPr>
            <a:xfrm>
              <a:off x="983" y="1223"/>
              <a:ext cx="1313" cy="810"/>
            </a:xfrm>
            <a:prstGeom prst="rect">
              <a:avLst/>
            </a:prstGeom>
            <a:solidFill>
              <a:srgbClr val="026DF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4"/>
              </p:custDataLst>
            </p:nvPr>
          </p:nvSpPr>
          <p:spPr>
            <a:xfrm>
              <a:off x="684" y="1223"/>
              <a:ext cx="1023" cy="810"/>
            </a:xfrm>
            <a:prstGeom prst="rect">
              <a:avLst/>
            </a:prstGeom>
            <a:solidFill>
              <a:srgbClr val="026D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2" name="矩形 1"/>
            <p:cNvSpPr/>
            <p:nvPr>
              <p:custDataLst>
                <p:tags r:id="rId5"/>
              </p:custDataLst>
            </p:nvPr>
          </p:nvSpPr>
          <p:spPr>
            <a:xfrm>
              <a:off x="-1" y="1223"/>
              <a:ext cx="1307" cy="810"/>
            </a:xfrm>
            <a:prstGeom prst="rect">
              <a:avLst/>
            </a:prstGeom>
            <a:solidFill>
              <a:srgbClr val="026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6"/>
              </p:custDataLst>
            </p:nvPr>
          </p:nvSpPr>
          <p:spPr>
            <a:xfrm>
              <a:off x="699" y="1233"/>
              <a:ext cx="424" cy="67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</p:grp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619250" y="320559"/>
            <a:ext cx="5046345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..........................................................................</a:t>
            </a: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11" name="Cloned shape 2">
            <a:extLst>
              <a:ext uri="{FF2B5EF4-FFF2-40B4-BE49-F238E27FC236}">
                <a16:creationId xmlns:a16="http://schemas.microsoft.com/office/drawing/2014/main" id="{CDE75E11-7EB3-4FD7-86CF-07FFB02CA4E1}"/>
              </a:ext>
            </a:extLst>
          </p:cNvPr>
          <p:cNvSpPr/>
          <p:nvPr/>
        </p:nvSpPr>
        <p:spPr>
          <a:xfrm>
            <a:off x="5461331" y="3107250"/>
            <a:ext cx="1065363" cy="1065363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/>
            </a:endParaRPr>
          </a:p>
        </p:txBody>
      </p:sp>
      <p:sp>
        <p:nvSpPr>
          <p:cNvPr id="12" name="Cloned shape 4">
            <a:extLst>
              <a:ext uri="{FF2B5EF4-FFF2-40B4-BE49-F238E27FC236}">
                <a16:creationId xmlns:a16="http://schemas.microsoft.com/office/drawing/2014/main" id="{FCB7F67B-4E86-4C34-B244-BC1747B00544}"/>
              </a:ext>
            </a:extLst>
          </p:cNvPr>
          <p:cNvSpPr/>
          <p:nvPr/>
        </p:nvSpPr>
        <p:spPr>
          <a:xfrm>
            <a:off x="5817715" y="3433929"/>
            <a:ext cx="374035" cy="473704"/>
          </a:xfrm>
          <a:custGeom>
            <a:avLst/>
            <a:gdLst/>
            <a:ahLst/>
            <a:cxnLst/>
            <a:rect l="l" t="t" r="r" b="b"/>
            <a:pathLst>
              <a:path w="545374" h="627446" stroke="0">
                <a:moveTo>
                  <a:pt x="40004" y="338886"/>
                </a:moveTo>
                <a:lnTo>
                  <a:pt x="40004" y="627446"/>
                </a:lnTo>
                <a:lnTo>
                  <a:pt x="0" y="627446"/>
                </a:lnTo>
                <a:lnTo>
                  <a:pt x="0" y="17958"/>
                </a:lnTo>
                <a:cubicBezTo>
                  <a:pt x="0" y="17958"/>
                  <a:pt x="74537" y="-24568"/>
                  <a:pt x="247924" y="21523"/>
                </a:cubicBezTo>
                <a:cubicBezTo>
                  <a:pt x="318564" y="40301"/>
                  <a:pt x="380972" y="48890"/>
                  <a:pt x="430227" y="42473"/>
                </a:cubicBezTo>
                <a:cubicBezTo>
                  <a:pt x="494553" y="34093"/>
                  <a:pt x="545374" y="0"/>
                  <a:pt x="545374" y="0"/>
                </a:cubicBezTo>
                <a:lnTo>
                  <a:pt x="545374" y="344884"/>
                </a:lnTo>
                <a:cubicBezTo>
                  <a:pt x="545374" y="344884"/>
                  <a:pt x="503522" y="365112"/>
                  <a:pt x="422242" y="375040"/>
                </a:cubicBezTo>
                <a:cubicBezTo>
                  <a:pt x="376569" y="380619"/>
                  <a:pt x="292676" y="365130"/>
                  <a:pt x="222514" y="346955"/>
                </a:cubicBezTo>
                <a:cubicBezTo>
                  <a:pt x="136215" y="324599"/>
                  <a:pt x="75869" y="330084"/>
                  <a:pt x="40004" y="338886"/>
                </a:cubicBezTo>
                <a:close/>
              </a:path>
              <a:path w="545374" h="627446" fill="none">
                <a:moveTo>
                  <a:pt x="40004" y="338886"/>
                </a:moveTo>
                <a:lnTo>
                  <a:pt x="40004" y="627446"/>
                </a:lnTo>
                <a:lnTo>
                  <a:pt x="0" y="627446"/>
                </a:lnTo>
                <a:lnTo>
                  <a:pt x="0" y="17958"/>
                </a:lnTo>
                <a:cubicBezTo>
                  <a:pt x="0" y="17958"/>
                  <a:pt x="74537" y="-24568"/>
                  <a:pt x="247924" y="21523"/>
                </a:cubicBezTo>
                <a:cubicBezTo>
                  <a:pt x="318564" y="40301"/>
                  <a:pt x="380972" y="48890"/>
                  <a:pt x="430227" y="42473"/>
                </a:cubicBezTo>
                <a:cubicBezTo>
                  <a:pt x="494553" y="34093"/>
                  <a:pt x="545374" y="0"/>
                  <a:pt x="545374" y="0"/>
                </a:cubicBezTo>
                <a:lnTo>
                  <a:pt x="545374" y="344884"/>
                </a:lnTo>
                <a:cubicBezTo>
                  <a:pt x="545374" y="344884"/>
                  <a:pt x="503522" y="365112"/>
                  <a:pt x="422242" y="375040"/>
                </a:cubicBezTo>
                <a:cubicBezTo>
                  <a:pt x="376569" y="380619"/>
                  <a:pt x="292676" y="365130"/>
                  <a:pt x="222514" y="346955"/>
                </a:cubicBezTo>
                <a:cubicBezTo>
                  <a:pt x="136215" y="324599"/>
                  <a:pt x="75869" y="330084"/>
                  <a:pt x="40004" y="338886"/>
                </a:cubicBezTo>
                <a:close/>
              </a:path>
            </a:pathLst>
          </a:custGeom>
          <a:solidFill>
            <a:srgbClr val="FFFFFF"/>
          </a:solidFill>
          <a:ln w="3333" cap="flat">
            <a:solidFill>
              <a:srgbClr val="FFFFFF"/>
            </a:solidFill>
            <a:miter/>
          </a:ln>
        </p:spPr>
        <p:txBody>
          <a:bodyPr/>
          <a:lstStyle/>
          <a:p>
            <a:endParaRPr/>
          </a:p>
        </p:txBody>
      </p:sp>
      <p:sp>
        <p:nvSpPr>
          <p:cNvPr id="13" name="Cloned shape 5">
            <a:extLst>
              <a:ext uri="{FF2B5EF4-FFF2-40B4-BE49-F238E27FC236}">
                <a16:creationId xmlns:a16="http://schemas.microsoft.com/office/drawing/2014/main" id="{7BE6367B-C7C9-4B62-8EB0-95F3FD089FCA}"/>
              </a:ext>
            </a:extLst>
          </p:cNvPr>
          <p:cNvSpPr/>
          <p:nvPr/>
        </p:nvSpPr>
        <p:spPr>
          <a:xfrm>
            <a:off x="5461331" y="1368718"/>
            <a:ext cx="1065363" cy="1065363"/>
          </a:xfrm>
          <a:prstGeom prst="flowChartConnector">
            <a:avLst/>
          </a:prstGeom>
          <a:solidFill>
            <a:schemeClr val="tx2"/>
          </a:solidFill>
          <a:ln w="25400" cap="flat">
            <a:solidFill>
              <a:schemeClr val="tx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27" tIns="91427" rIns="91427" bIns="91427" numCol="1" spcCol="3810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1828572" hangingPunct="0"/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01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4" name="Cloned shape 6">
            <a:extLst>
              <a:ext uri="{FF2B5EF4-FFF2-40B4-BE49-F238E27FC236}">
                <a16:creationId xmlns:a16="http://schemas.microsoft.com/office/drawing/2014/main" id="{1339D6C8-75CA-4292-AB74-8D022FF094E7}"/>
              </a:ext>
            </a:extLst>
          </p:cNvPr>
          <p:cNvSpPr/>
          <p:nvPr/>
        </p:nvSpPr>
        <p:spPr>
          <a:xfrm>
            <a:off x="3955718" y="2237984"/>
            <a:ext cx="1065363" cy="1065363"/>
          </a:xfrm>
          <a:prstGeom prst="flowChartConnector">
            <a:avLst/>
          </a:prstGeom>
          <a:solidFill>
            <a:schemeClr val="accent1"/>
          </a:solidFill>
          <a:ln w="254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27" tIns="91427" rIns="91427" bIns="91427" numCol="1" spcCol="3810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1828572" hangingPunct="0"/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02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5" name="Cloned shape 7">
            <a:extLst>
              <a:ext uri="{FF2B5EF4-FFF2-40B4-BE49-F238E27FC236}">
                <a16:creationId xmlns:a16="http://schemas.microsoft.com/office/drawing/2014/main" id="{FF786F8C-97D7-452B-8DC5-970284775F89}"/>
              </a:ext>
            </a:extLst>
          </p:cNvPr>
          <p:cNvSpPr/>
          <p:nvPr/>
        </p:nvSpPr>
        <p:spPr>
          <a:xfrm>
            <a:off x="5461331" y="4845782"/>
            <a:ext cx="1065363" cy="1065363"/>
          </a:xfrm>
          <a:prstGeom prst="flowChartConnector">
            <a:avLst/>
          </a:prstGeom>
          <a:solidFill>
            <a:schemeClr val="accent3"/>
          </a:solidFill>
          <a:ln w="25400" cap="flat">
            <a:solidFill>
              <a:schemeClr val="accent3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27" tIns="91427" rIns="91427" bIns="91427" numCol="1" spcCol="3810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1828572" hangingPunct="0"/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04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6" name="Cloned shape 8">
            <a:extLst>
              <a:ext uri="{FF2B5EF4-FFF2-40B4-BE49-F238E27FC236}">
                <a16:creationId xmlns:a16="http://schemas.microsoft.com/office/drawing/2014/main" id="{FCA8BB63-270C-49FA-BDB8-2011688565FB}"/>
              </a:ext>
            </a:extLst>
          </p:cNvPr>
          <p:cNvSpPr/>
          <p:nvPr/>
        </p:nvSpPr>
        <p:spPr>
          <a:xfrm>
            <a:off x="6966944" y="3976516"/>
            <a:ext cx="1065363" cy="1065363"/>
          </a:xfrm>
          <a:prstGeom prst="flowChartConnector">
            <a:avLst/>
          </a:prstGeom>
          <a:solidFill>
            <a:schemeClr val="accent4"/>
          </a:solidFill>
          <a:ln w="25400" cap="flat">
            <a:solidFill>
              <a:schemeClr val="accent4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27" tIns="91427" rIns="91427" bIns="91427" numCol="1" spcCol="3810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1828572" hangingPunct="0"/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05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7" name="Cloned shape 10">
            <a:extLst>
              <a:ext uri="{FF2B5EF4-FFF2-40B4-BE49-F238E27FC236}">
                <a16:creationId xmlns:a16="http://schemas.microsoft.com/office/drawing/2014/main" id="{EBC3C93C-6A65-4620-A306-8063A62D14A6}"/>
              </a:ext>
            </a:extLst>
          </p:cNvPr>
          <p:cNvSpPr/>
          <p:nvPr/>
        </p:nvSpPr>
        <p:spPr>
          <a:xfrm>
            <a:off x="6966944" y="2237984"/>
            <a:ext cx="1065363" cy="1065363"/>
          </a:xfrm>
          <a:prstGeom prst="flowChartConnector">
            <a:avLst/>
          </a:prstGeom>
          <a:solidFill>
            <a:schemeClr val="accent5"/>
          </a:solidFill>
          <a:ln w="25400" cap="flat">
            <a:solidFill>
              <a:schemeClr val="accent5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27" tIns="91427" rIns="91427" bIns="91427" numCol="1" spcCol="3810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1828572" hangingPunct="0"/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06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8" name="Cloned shape 11">
            <a:extLst>
              <a:ext uri="{FF2B5EF4-FFF2-40B4-BE49-F238E27FC236}">
                <a16:creationId xmlns:a16="http://schemas.microsoft.com/office/drawing/2014/main" id="{CBA413F1-3F2C-4880-81A3-332ABA66CF2F}"/>
              </a:ext>
            </a:extLst>
          </p:cNvPr>
          <p:cNvSpPr/>
          <p:nvPr/>
        </p:nvSpPr>
        <p:spPr>
          <a:xfrm>
            <a:off x="3955718" y="3976516"/>
            <a:ext cx="1065363" cy="1065363"/>
          </a:xfrm>
          <a:prstGeom prst="flowChartConnector">
            <a:avLst/>
          </a:prstGeom>
          <a:solidFill>
            <a:schemeClr val="accent2"/>
          </a:solidFill>
          <a:ln w="25400" cap="flat">
            <a:solidFill>
              <a:schemeClr val="accent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27" tIns="91427" rIns="91427" bIns="91427" numCol="1" spcCol="3810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1828572" hangingPunct="0"/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03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9" name="Cloned shape 23">
            <a:extLst>
              <a:ext uri="{FF2B5EF4-FFF2-40B4-BE49-F238E27FC236}">
                <a16:creationId xmlns:a16="http://schemas.microsoft.com/office/drawing/2014/main" id="{F3B658EB-2041-4E29-A0D8-833F59AB0067}"/>
              </a:ext>
            </a:extLst>
          </p:cNvPr>
          <p:cNvSpPr/>
          <p:nvPr/>
        </p:nvSpPr>
        <p:spPr>
          <a:xfrm>
            <a:off x="8156062" y="4241824"/>
            <a:ext cx="3837589" cy="380848"/>
          </a:xfrm>
          <a:custGeom>
            <a:avLst/>
            <a:gdLst/>
            <a:ahLst/>
            <a:cxnLst/>
            <a:rect l="l" t="t" r="r" b="b"/>
            <a:pathLst>
              <a:path w="2191672" h="457498" stroke="0">
                <a:moveTo>
                  <a:pt x="0" y="0"/>
                </a:moveTo>
                <a:lnTo>
                  <a:pt x="2191672" y="0"/>
                </a:lnTo>
                <a:lnTo>
                  <a:pt x="2191672" y="457498"/>
                </a:lnTo>
                <a:lnTo>
                  <a:pt x="0" y="457498"/>
                </a:lnTo>
                <a:lnTo>
                  <a:pt x="0" y="0"/>
                </a:lnTo>
                <a:close/>
              </a:path>
              <a:path w="2191672" h="457498" fill="none">
                <a:moveTo>
                  <a:pt x="0" y="0"/>
                </a:moveTo>
                <a:lnTo>
                  <a:pt x="2191672" y="0"/>
                </a:lnTo>
                <a:lnTo>
                  <a:pt x="2191672" y="457498"/>
                </a:lnTo>
                <a:lnTo>
                  <a:pt x="0" y="457498"/>
                </a:lnTo>
                <a:lnTo>
                  <a:pt x="0" y="0"/>
                </a:lnTo>
                <a:close/>
              </a:path>
            </a:pathLst>
          </a:custGeom>
          <a:noFill/>
          <a:ln w="10000" cap="flat">
            <a:noFill/>
            <a:miter/>
          </a:ln>
        </p:spPr>
        <p:txBody>
          <a:bodyPr wrap="square" lIns="38095" tIns="38095" rIns="38095" bIns="38095" rtlCol="0" anchor="b">
            <a:noAutofit/>
          </a:bodyPr>
          <a:lstStyle/>
          <a:p>
            <a:r>
              <a:rPr lang="en-US" altLang="zh-CN" sz="1600" dirty="0">
                <a:solidFill>
                  <a:srgbClr val="FFC000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Stable Diffusion </a:t>
            </a:r>
            <a:r>
              <a:rPr lang="zh-CN" altLang="en-US" sz="1600" dirty="0">
                <a:solidFill>
                  <a:srgbClr val="FFC000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于 </a:t>
            </a:r>
            <a:r>
              <a:rPr lang="en-US" altLang="zh-CN" sz="1600" dirty="0">
                <a:solidFill>
                  <a:srgbClr val="FFC000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2022 </a:t>
            </a:r>
            <a:r>
              <a:rPr lang="zh-CN" altLang="en-US" sz="1600" dirty="0">
                <a:solidFill>
                  <a:srgbClr val="FFC000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年 </a:t>
            </a:r>
            <a:r>
              <a:rPr lang="en-US" altLang="zh-CN" sz="1600" dirty="0">
                <a:solidFill>
                  <a:srgbClr val="FFC000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8 </a:t>
            </a:r>
            <a:r>
              <a:rPr lang="zh-CN" altLang="en-US" sz="1600" dirty="0">
                <a:solidFill>
                  <a:srgbClr val="FFC000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月 </a:t>
            </a:r>
            <a:r>
              <a:rPr lang="en-US" altLang="zh-CN" sz="1600" dirty="0">
                <a:solidFill>
                  <a:srgbClr val="FFC000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22 </a:t>
            </a:r>
            <a:r>
              <a:rPr lang="zh-CN" altLang="en-US" sz="1600" dirty="0">
                <a:solidFill>
                  <a:srgbClr val="FFC000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日正式开源，融资</a:t>
            </a:r>
            <a:r>
              <a:rPr lang="en-US" altLang="zh-CN" sz="1600" dirty="0">
                <a:solidFill>
                  <a:srgbClr val="FFC000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1</a:t>
            </a:r>
            <a:r>
              <a:rPr lang="zh-CN" altLang="en-US" sz="1600" dirty="0">
                <a:solidFill>
                  <a:srgbClr val="FFC000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亿美元，估值</a:t>
            </a:r>
            <a:r>
              <a:rPr lang="en-US" altLang="zh-CN" sz="1600" dirty="0">
                <a:solidFill>
                  <a:srgbClr val="FFC000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10</a:t>
            </a:r>
            <a:r>
              <a:rPr lang="zh-CN" altLang="en-US" sz="1600" dirty="0">
                <a:solidFill>
                  <a:srgbClr val="FFC000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亿美元</a:t>
            </a:r>
            <a:endParaRPr lang="en-US" altLang="zh-CN" sz="1600" b="1" dirty="0">
              <a:solidFill>
                <a:srgbClr val="FFC000"/>
              </a:solidFill>
              <a:latin typeface="腾讯体 W3" panose="020C04030202040F0204" pitchFamily="34" charset="-122"/>
              <a:ea typeface="腾讯体 W3" panose="020C04030202040F0204" pitchFamily="34" charset="-122"/>
              <a:cs typeface="Microsoft YaHei"/>
            </a:endParaRPr>
          </a:p>
        </p:txBody>
      </p:sp>
      <p:sp>
        <p:nvSpPr>
          <p:cNvPr id="20" name="Cloned shape 26">
            <a:extLst>
              <a:ext uri="{FF2B5EF4-FFF2-40B4-BE49-F238E27FC236}">
                <a16:creationId xmlns:a16="http://schemas.microsoft.com/office/drawing/2014/main" id="{620C55C9-0562-47E5-B287-09CB5ED8E903}"/>
              </a:ext>
            </a:extLst>
          </p:cNvPr>
          <p:cNvSpPr/>
          <p:nvPr/>
        </p:nvSpPr>
        <p:spPr>
          <a:xfrm>
            <a:off x="198349" y="4059627"/>
            <a:ext cx="4097143" cy="706587"/>
          </a:xfrm>
          <a:custGeom>
            <a:avLst/>
            <a:gdLst/>
            <a:ahLst/>
            <a:cxnLst/>
            <a:rect l="l" t="t" r="r" b="b"/>
            <a:pathLst>
              <a:path w="1456343" h="457498" stroke="0">
                <a:moveTo>
                  <a:pt x="0" y="0"/>
                </a:moveTo>
                <a:lnTo>
                  <a:pt x="1456343" y="0"/>
                </a:lnTo>
                <a:lnTo>
                  <a:pt x="1456343" y="457498"/>
                </a:lnTo>
                <a:lnTo>
                  <a:pt x="0" y="457498"/>
                </a:lnTo>
                <a:lnTo>
                  <a:pt x="0" y="0"/>
                </a:lnTo>
                <a:close/>
              </a:path>
              <a:path w="1456343" h="457498" fill="none">
                <a:moveTo>
                  <a:pt x="0" y="0"/>
                </a:moveTo>
                <a:lnTo>
                  <a:pt x="1456343" y="0"/>
                </a:lnTo>
                <a:lnTo>
                  <a:pt x="1456343" y="457498"/>
                </a:lnTo>
                <a:lnTo>
                  <a:pt x="0" y="457498"/>
                </a:lnTo>
                <a:lnTo>
                  <a:pt x="0" y="0"/>
                </a:lnTo>
                <a:close/>
              </a:path>
            </a:pathLst>
          </a:custGeom>
          <a:noFill/>
          <a:ln w="10000" cap="flat">
            <a:noFill/>
            <a:miter/>
          </a:ln>
        </p:spPr>
        <p:txBody>
          <a:bodyPr wrap="square" lIns="38095" tIns="38095" rIns="38095" bIns="38095" rtlCol="0" anchor="b">
            <a:noAutofit/>
          </a:bodyPr>
          <a:lstStyle/>
          <a:p>
            <a:r>
              <a:rPr lang="zh-CN" altLang="en-US" sz="1600" dirty="0">
                <a:solidFill>
                  <a:srgbClr val="ED7D31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训练模型需要高昂的计算成本和资源要求</a:t>
            </a:r>
            <a:endParaRPr lang="en-US" altLang="zh-CN" sz="1600" dirty="0">
              <a:solidFill>
                <a:srgbClr val="ED7D31"/>
              </a:solidFill>
              <a:latin typeface="腾讯体 W3" panose="020C04030202040F0204" pitchFamily="34" charset="-122"/>
              <a:ea typeface="腾讯体 W3" panose="020C04030202040F0204" pitchFamily="34" charset="-122"/>
            </a:endParaRPr>
          </a:p>
          <a:p>
            <a:r>
              <a:rPr lang="en-US" altLang="zh-CN" sz="1600" dirty="0">
                <a:solidFill>
                  <a:srgbClr val="ED7D31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Stability </a:t>
            </a:r>
            <a:r>
              <a:rPr lang="zh-CN" altLang="en-US" sz="1600" dirty="0">
                <a:solidFill>
                  <a:srgbClr val="ED7D31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投资资源，</a:t>
            </a:r>
            <a:r>
              <a:rPr lang="zh-CN" altLang="en-US" sz="1600" dirty="0">
                <a:solidFill>
                  <a:srgbClr val="ED7D31"/>
                </a:solidFill>
                <a:latin typeface="腾讯体 W3" panose="020C04030202040F0204" pitchFamily="34" charset="-122"/>
                <a:ea typeface="腾讯体 W3" panose="020C04030202040F0204" pitchFamily="34" charset="-122"/>
                <a:cs typeface="Microsoft YaHei"/>
              </a:rPr>
              <a:t>三个团队共同开发</a:t>
            </a:r>
            <a:endParaRPr lang="en-US" altLang="zh-CN" sz="1600" dirty="0">
              <a:solidFill>
                <a:srgbClr val="ED7D31"/>
              </a:solidFill>
              <a:latin typeface="腾讯体 W3" panose="020C04030202040F0204" pitchFamily="34" charset="-122"/>
              <a:ea typeface="腾讯体 W3" panose="020C04030202040F0204" pitchFamily="34" charset="-122"/>
              <a:cs typeface="Microsoft YaHei"/>
            </a:endParaRPr>
          </a:p>
        </p:txBody>
      </p:sp>
      <p:sp>
        <p:nvSpPr>
          <p:cNvPr id="21" name="Cloned shape 27">
            <a:extLst>
              <a:ext uri="{FF2B5EF4-FFF2-40B4-BE49-F238E27FC236}">
                <a16:creationId xmlns:a16="http://schemas.microsoft.com/office/drawing/2014/main" id="{902063B5-3255-438A-9C3C-93CF29D5AD19}"/>
              </a:ext>
            </a:extLst>
          </p:cNvPr>
          <p:cNvSpPr/>
          <p:nvPr/>
        </p:nvSpPr>
        <p:spPr>
          <a:xfrm>
            <a:off x="325008" y="2306263"/>
            <a:ext cx="3563857" cy="964926"/>
          </a:xfrm>
          <a:custGeom>
            <a:avLst/>
            <a:gdLst/>
            <a:ahLst/>
            <a:cxnLst/>
            <a:rect l="l" t="t" r="r" b="b"/>
            <a:pathLst>
              <a:path w="1418553" h="447498" stroke="0">
                <a:moveTo>
                  <a:pt x="0" y="0"/>
                </a:moveTo>
                <a:lnTo>
                  <a:pt x="1418553" y="0"/>
                </a:lnTo>
                <a:lnTo>
                  <a:pt x="1418553" y="447498"/>
                </a:lnTo>
                <a:lnTo>
                  <a:pt x="0" y="447498"/>
                </a:lnTo>
                <a:lnTo>
                  <a:pt x="0" y="0"/>
                </a:lnTo>
                <a:close/>
              </a:path>
              <a:path w="1418553" h="447498" fill="none">
                <a:moveTo>
                  <a:pt x="0" y="0"/>
                </a:moveTo>
                <a:lnTo>
                  <a:pt x="1418553" y="0"/>
                </a:lnTo>
                <a:lnTo>
                  <a:pt x="1418553" y="447498"/>
                </a:lnTo>
                <a:lnTo>
                  <a:pt x="0" y="447498"/>
                </a:lnTo>
                <a:lnTo>
                  <a:pt x="0" y="0"/>
                </a:lnTo>
                <a:close/>
              </a:path>
            </a:pathLst>
          </a:custGeom>
          <a:noFill/>
          <a:ln w="10000" cap="flat">
            <a:noFill/>
            <a:miter/>
          </a:ln>
        </p:spPr>
        <p:txBody>
          <a:bodyPr wrap="square" lIns="38095" tIns="38095" rIns="38095" bIns="38095" rtlCol="0" anchor="b">
            <a:noAutofit/>
          </a:bodyPr>
          <a:lstStyle/>
          <a:p>
            <a:r>
              <a:rPr lang="en-US" altLang="zh-CN" sz="1600" dirty="0">
                <a:solidFill>
                  <a:srgbClr val="4472C4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Latent Diffusion </a:t>
            </a:r>
            <a:r>
              <a:rPr lang="zh-CN" altLang="en-US" sz="1600" dirty="0">
                <a:solidFill>
                  <a:srgbClr val="4472C4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模型：慕尼黑大学的机器学习研究小组 </a:t>
            </a:r>
            <a:r>
              <a:rPr lang="en-US" altLang="zh-CN" sz="1600" dirty="0" err="1">
                <a:solidFill>
                  <a:srgbClr val="4472C4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CompVis</a:t>
            </a:r>
            <a:r>
              <a:rPr lang="en-US" altLang="zh-CN" sz="1600" dirty="0">
                <a:solidFill>
                  <a:srgbClr val="4472C4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 </a:t>
            </a:r>
            <a:r>
              <a:rPr lang="zh-CN" altLang="en-US" sz="1600" dirty="0">
                <a:solidFill>
                  <a:srgbClr val="4472C4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和纽约的 </a:t>
            </a:r>
            <a:r>
              <a:rPr lang="en-US" altLang="zh-CN" sz="1600" dirty="0">
                <a:solidFill>
                  <a:srgbClr val="4472C4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Runway </a:t>
            </a:r>
            <a:r>
              <a:rPr lang="zh-CN" altLang="en-US" sz="1600" dirty="0">
                <a:solidFill>
                  <a:srgbClr val="4472C4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团队合作研发，</a:t>
            </a:r>
            <a:r>
              <a:rPr lang="en-US" altLang="zh-CN" sz="1600" dirty="0" err="1">
                <a:solidFill>
                  <a:srgbClr val="4472C4"/>
                </a:solidFill>
                <a:latin typeface="腾讯体 W3" panose="020C04030202040F0204" pitchFamily="34" charset="-122"/>
                <a:ea typeface="腾讯体 W3" panose="020C04030202040F0204" pitchFamily="34" charset="-122"/>
                <a:cs typeface="Microsoft YaHei"/>
              </a:rPr>
              <a:t>生成速度快、消耗需求小</a:t>
            </a:r>
            <a:endParaRPr lang="en-US" altLang="zh-CN" sz="1600" dirty="0">
              <a:solidFill>
                <a:srgbClr val="4472C4"/>
              </a:solidFill>
              <a:latin typeface="腾讯体 W3" panose="020C04030202040F0204" pitchFamily="34" charset="-122"/>
              <a:ea typeface="腾讯体 W3" panose="020C04030202040F0204" pitchFamily="34" charset="-122"/>
              <a:cs typeface="Microsoft YaHei"/>
            </a:endParaRPr>
          </a:p>
        </p:txBody>
      </p:sp>
      <p:sp>
        <p:nvSpPr>
          <p:cNvPr id="22" name="Cloned shape 28">
            <a:extLst>
              <a:ext uri="{FF2B5EF4-FFF2-40B4-BE49-F238E27FC236}">
                <a16:creationId xmlns:a16="http://schemas.microsoft.com/office/drawing/2014/main" id="{F824F2F9-654F-492E-9AEC-7D8E77EF99D2}"/>
              </a:ext>
            </a:extLst>
          </p:cNvPr>
          <p:cNvSpPr/>
          <p:nvPr/>
        </p:nvSpPr>
        <p:spPr>
          <a:xfrm>
            <a:off x="4231694" y="402791"/>
            <a:ext cx="3920111" cy="950605"/>
          </a:xfrm>
          <a:prstGeom prst="rect">
            <a:avLst/>
          </a:prstGeom>
        </p:spPr>
        <p:txBody>
          <a:bodyPr wrap="square" anchor="b">
            <a:no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腾讯体 W3" panose="020C04030202040F0204" pitchFamily="34" charset="-122"/>
                <a:ea typeface="腾讯体 W3" panose="020C04030202040F0204" pitchFamily="34" charset="-122"/>
                <a:cs typeface="Microsoft YaHei"/>
              </a:rPr>
              <a:t>Stable </a:t>
            </a:r>
            <a:r>
              <a:rPr lang="en-US" altLang="zh-CN" sz="1600" b="1" dirty="0" err="1">
                <a:solidFill>
                  <a:srgbClr val="FF0000"/>
                </a:solidFill>
                <a:latin typeface="腾讯体 W3" panose="020C04030202040F0204" pitchFamily="34" charset="-122"/>
                <a:ea typeface="腾讯体 W3" panose="020C04030202040F0204" pitchFamily="34" charset="-122"/>
                <a:cs typeface="Microsoft YaHei"/>
              </a:rPr>
              <a:t>Diffusion是由Stability</a:t>
            </a:r>
            <a:r>
              <a:rPr lang="en-US" altLang="zh-CN" sz="1600" b="1" dirty="0">
                <a:solidFill>
                  <a:srgbClr val="FF0000"/>
                </a:solidFill>
                <a:latin typeface="腾讯体 W3" panose="020C04030202040F0204" pitchFamily="34" charset="-122"/>
                <a:ea typeface="腾讯体 W3" panose="020C04030202040F0204" pitchFamily="34" charset="-122"/>
                <a:cs typeface="Microsoft YaHei"/>
              </a:rPr>
              <a:t> </a:t>
            </a:r>
            <a:r>
              <a:rPr lang="en-US" altLang="zh-CN" sz="1600" b="1" dirty="0" err="1">
                <a:solidFill>
                  <a:srgbClr val="FF0000"/>
                </a:solidFill>
                <a:latin typeface="腾讯体 W3" panose="020C04030202040F0204" pitchFamily="34" charset="-122"/>
                <a:ea typeface="腾讯体 W3" panose="020C04030202040F0204" pitchFamily="34" charset="-122"/>
                <a:cs typeface="Microsoft YaHei"/>
              </a:rPr>
              <a:t>AI、CompVis和Runway团队</a:t>
            </a:r>
            <a:r>
              <a:rPr lang="zh-CN" altLang="en-US" sz="1600" b="1" dirty="0">
                <a:solidFill>
                  <a:srgbClr val="FF0000"/>
                </a:solidFill>
                <a:latin typeface="腾讯体 W3" panose="020C04030202040F0204" pitchFamily="34" charset="-122"/>
                <a:ea typeface="腾讯体 W3" panose="020C04030202040F0204" pitchFamily="34" charset="-122"/>
                <a:cs typeface="Microsoft YaHei"/>
              </a:rPr>
              <a:t>合作</a:t>
            </a:r>
            <a:r>
              <a:rPr lang="en-US" altLang="zh-CN" sz="1600" b="1" dirty="0" err="1">
                <a:solidFill>
                  <a:srgbClr val="FF0000"/>
                </a:solidFill>
                <a:latin typeface="腾讯体 W3" panose="020C04030202040F0204" pitchFamily="34" charset="-122"/>
                <a:ea typeface="腾讯体 W3" panose="020C04030202040F0204" pitchFamily="34" charset="-122"/>
                <a:cs typeface="Microsoft YaHei"/>
              </a:rPr>
              <a:t>开发的</a:t>
            </a:r>
            <a:endParaRPr lang="en-US" altLang="zh-CN" sz="1600" b="1" dirty="0">
              <a:solidFill>
                <a:srgbClr val="FF0000"/>
              </a:solidFill>
              <a:latin typeface="腾讯体 W3" panose="020C04030202040F0204" pitchFamily="34" charset="-122"/>
              <a:ea typeface="腾讯体 W3" panose="020C04030202040F0204" pitchFamily="34" charset="-122"/>
              <a:cs typeface="Microsoft YaHei"/>
            </a:endParaRPr>
          </a:p>
        </p:txBody>
      </p:sp>
      <p:sp>
        <p:nvSpPr>
          <p:cNvPr id="23" name="Cloned shape 32">
            <a:extLst>
              <a:ext uri="{FF2B5EF4-FFF2-40B4-BE49-F238E27FC236}">
                <a16:creationId xmlns:a16="http://schemas.microsoft.com/office/drawing/2014/main" id="{7A0255EA-1359-49E1-AFF4-85A6697AA5D2}"/>
              </a:ext>
            </a:extLst>
          </p:cNvPr>
          <p:cNvSpPr/>
          <p:nvPr/>
        </p:nvSpPr>
        <p:spPr>
          <a:xfrm>
            <a:off x="3812135" y="5609646"/>
            <a:ext cx="5262896" cy="1095306"/>
          </a:xfrm>
          <a:custGeom>
            <a:avLst/>
            <a:gdLst/>
            <a:ahLst/>
            <a:cxnLst/>
            <a:rect l="l" t="t" r="r" b="b"/>
            <a:pathLst>
              <a:path w="1456343" h="457498" stroke="0">
                <a:moveTo>
                  <a:pt x="0" y="0"/>
                </a:moveTo>
                <a:lnTo>
                  <a:pt x="1456343" y="0"/>
                </a:lnTo>
                <a:lnTo>
                  <a:pt x="1456343" y="457498"/>
                </a:lnTo>
                <a:lnTo>
                  <a:pt x="0" y="457498"/>
                </a:lnTo>
                <a:lnTo>
                  <a:pt x="0" y="0"/>
                </a:lnTo>
                <a:close/>
              </a:path>
              <a:path w="1456343" h="457498" fill="none">
                <a:moveTo>
                  <a:pt x="0" y="0"/>
                </a:moveTo>
                <a:lnTo>
                  <a:pt x="1456343" y="0"/>
                </a:lnTo>
                <a:lnTo>
                  <a:pt x="1456343" y="457498"/>
                </a:lnTo>
                <a:lnTo>
                  <a:pt x="0" y="457498"/>
                </a:lnTo>
                <a:lnTo>
                  <a:pt x="0" y="0"/>
                </a:lnTo>
                <a:close/>
              </a:path>
            </a:pathLst>
          </a:custGeom>
          <a:noFill/>
          <a:ln w="10000" cap="flat">
            <a:noFill/>
            <a:miter/>
          </a:ln>
        </p:spPr>
        <p:txBody>
          <a:bodyPr wrap="square" lIns="38095" tIns="38095" rIns="38095" bIns="38095" rtlCol="0" anchor="b">
            <a:noAutofit/>
          </a:bodyPr>
          <a:lstStyle/>
          <a:p>
            <a:r>
              <a:rPr lang="en-US" altLang="zh-CN" sz="1600" b="1" dirty="0">
                <a:solidFill>
                  <a:schemeClr val="bg2">
                    <a:lumMod val="10000"/>
                  </a:schemeClr>
                </a:solidFill>
                <a:latin typeface="腾讯体 W3" panose="020C04030202040F0204" pitchFamily="34" charset="-122"/>
                <a:ea typeface="腾讯体 W3" panose="020C04030202040F0204" pitchFamily="34" charset="-122"/>
                <a:cs typeface="Microsoft YaHei"/>
              </a:rPr>
              <a:t>2022</a:t>
            </a:r>
            <a:r>
              <a:rPr lang="zh-CN" altLang="en-US" sz="1600" b="1" dirty="0">
                <a:solidFill>
                  <a:schemeClr val="bg2">
                    <a:lumMod val="10000"/>
                  </a:schemeClr>
                </a:solidFill>
                <a:latin typeface="腾讯体 W3" panose="020C04030202040F0204" pitchFamily="34" charset="-122"/>
                <a:ea typeface="腾讯体 W3" panose="020C04030202040F0204" pitchFamily="34" charset="-122"/>
                <a:cs typeface="Microsoft YaHei"/>
              </a:rPr>
              <a:t>年</a:t>
            </a:r>
            <a:r>
              <a:rPr lang="en-US" altLang="zh-CN" sz="1600" b="1" dirty="0">
                <a:solidFill>
                  <a:schemeClr val="bg2">
                    <a:lumMod val="10000"/>
                  </a:schemeClr>
                </a:solidFill>
                <a:latin typeface="腾讯体 W3" panose="020C04030202040F0204" pitchFamily="34" charset="-122"/>
                <a:ea typeface="腾讯体 W3" panose="020C04030202040F0204" pitchFamily="34" charset="-122"/>
                <a:cs typeface="Microsoft YaHei"/>
              </a:rPr>
              <a:t>7</a:t>
            </a:r>
            <a:r>
              <a:rPr lang="zh-CN" altLang="en-US" sz="1600" b="1" dirty="0">
                <a:solidFill>
                  <a:schemeClr val="bg2">
                    <a:lumMod val="10000"/>
                  </a:schemeClr>
                </a:solidFill>
                <a:latin typeface="腾讯体 W3" panose="020C04030202040F0204" pitchFamily="34" charset="-122"/>
                <a:ea typeface="腾讯体 W3" panose="020C04030202040F0204" pitchFamily="34" charset="-122"/>
                <a:cs typeface="Microsoft YaHei"/>
              </a:rPr>
              <a:t>月，</a:t>
            </a:r>
            <a:r>
              <a:rPr lang="en-US" altLang="zh-CN" sz="1600" dirty="0">
                <a:solidFill>
                  <a:schemeClr val="bg2">
                    <a:lumMod val="10000"/>
                  </a:schemeClr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 Stable Diffusion 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正式亮相</a:t>
            </a:r>
            <a:endParaRPr lang="en-US" altLang="zh-CN" sz="1600" dirty="0">
              <a:solidFill>
                <a:schemeClr val="bg2">
                  <a:lumMod val="10000"/>
                </a:schemeClr>
              </a:solidFill>
              <a:latin typeface="腾讯体 W3" panose="020C04030202040F0204" pitchFamily="34" charset="-122"/>
              <a:ea typeface="腾讯体 W3" panose="020C04030202040F0204" pitchFamily="34" charset="-122"/>
            </a:endParaRPr>
          </a:p>
          <a:p>
            <a:r>
              <a:rPr lang="en-US" altLang="zh-CN" sz="1600" dirty="0">
                <a:solidFill>
                  <a:schemeClr val="bg2">
                    <a:lumMod val="10000"/>
                  </a:schemeClr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Stable Diffusion 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生成模型会更加准确，且支持的图像分辨率也更高，比 </a:t>
            </a:r>
            <a:r>
              <a:rPr lang="en-US" altLang="zh-CN" sz="1600" dirty="0">
                <a:solidFill>
                  <a:schemeClr val="bg2">
                    <a:lumMod val="10000"/>
                  </a:schemeClr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Latent Diffusion 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模型更加强大。</a:t>
            </a:r>
            <a:endParaRPr lang="en-US" altLang="zh-CN" sz="1600" b="1" dirty="0">
              <a:solidFill>
                <a:schemeClr val="bg2">
                  <a:lumMod val="10000"/>
                </a:schemeClr>
              </a:solidFill>
              <a:latin typeface="腾讯体 W3" panose="020C04030202040F0204" pitchFamily="34" charset="-122"/>
              <a:ea typeface="腾讯体 W3" panose="020C04030202040F0204" pitchFamily="34" charset="-122"/>
              <a:cs typeface="Microsoft YaHei"/>
            </a:endParaRPr>
          </a:p>
        </p:txBody>
      </p:sp>
      <p:sp>
        <p:nvSpPr>
          <p:cNvPr id="24" name="Cloned shape 35">
            <a:extLst>
              <a:ext uri="{FF2B5EF4-FFF2-40B4-BE49-F238E27FC236}">
                <a16:creationId xmlns:a16="http://schemas.microsoft.com/office/drawing/2014/main" id="{8CE4AF97-A923-4B06-B768-6763F34A64B3}"/>
              </a:ext>
            </a:extLst>
          </p:cNvPr>
          <p:cNvSpPr/>
          <p:nvPr/>
        </p:nvSpPr>
        <p:spPr>
          <a:xfrm>
            <a:off x="8166012" y="1670287"/>
            <a:ext cx="3670087" cy="1096059"/>
          </a:xfrm>
          <a:custGeom>
            <a:avLst/>
            <a:gdLst/>
            <a:ahLst/>
            <a:cxnLst/>
            <a:rect l="l" t="t" r="r" b="b"/>
            <a:pathLst>
              <a:path w="2450000" h="457498" stroke="0">
                <a:moveTo>
                  <a:pt x="0" y="0"/>
                </a:moveTo>
                <a:lnTo>
                  <a:pt x="2450000" y="0"/>
                </a:lnTo>
                <a:lnTo>
                  <a:pt x="2450000" y="457498"/>
                </a:lnTo>
                <a:lnTo>
                  <a:pt x="0" y="457498"/>
                </a:lnTo>
                <a:lnTo>
                  <a:pt x="0" y="0"/>
                </a:lnTo>
                <a:close/>
              </a:path>
              <a:path w="2450000" h="457498" fill="none">
                <a:moveTo>
                  <a:pt x="0" y="0"/>
                </a:moveTo>
                <a:lnTo>
                  <a:pt x="2450000" y="0"/>
                </a:lnTo>
                <a:lnTo>
                  <a:pt x="2450000" y="457498"/>
                </a:lnTo>
                <a:lnTo>
                  <a:pt x="0" y="457498"/>
                </a:lnTo>
                <a:lnTo>
                  <a:pt x="0" y="0"/>
                </a:lnTo>
                <a:close/>
              </a:path>
            </a:pathLst>
          </a:custGeom>
          <a:noFill/>
          <a:ln w="10000" cap="flat">
            <a:noFill/>
            <a:miter/>
          </a:ln>
        </p:spPr>
        <p:txBody>
          <a:bodyPr wrap="square" lIns="38095" tIns="38095" rIns="38095" bIns="38095" rtlCol="0" anchor="b">
            <a:noAutofit/>
          </a:bodyPr>
          <a:lstStyle/>
          <a:p>
            <a:r>
              <a:rPr lang="en-US" altLang="zh-CN" sz="1600" dirty="0">
                <a:solidFill>
                  <a:srgbClr val="5B9BD5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2023</a:t>
            </a:r>
            <a:r>
              <a:rPr lang="zh-CN" altLang="en-US" sz="1600" dirty="0">
                <a:solidFill>
                  <a:srgbClr val="5B9BD5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年</a:t>
            </a:r>
            <a:r>
              <a:rPr lang="en-US" altLang="zh-CN" sz="1600" dirty="0">
                <a:solidFill>
                  <a:srgbClr val="5B9BD5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6</a:t>
            </a:r>
            <a:r>
              <a:rPr lang="zh-CN" altLang="en-US" sz="1600" dirty="0">
                <a:solidFill>
                  <a:srgbClr val="5B9BD5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月，福布斯报道：</a:t>
            </a:r>
            <a:r>
              <a:rPr lang="en-US" altLang="zh-CN" sz="1600" dirty="0">
                <a:solidFill>
                  <a:srgbClr val="5B9BD5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Stability </a:t>
            </a:r>
            <a:r>
              <a:rPr lang="zh-CN" altLang="en-US" sz="1600" dirty="0">
                <a:solidFill>
                  <a:srgbClr val="5B9BD5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创始人夸大 </a:t>
            </a:r>
            <a:r>
              <a:rPr lang="en-US" altLang="zh-CN" sz="1600" dirty="0">
                <a:solidFill>
                  <a:srgbClr val="5B9BD5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Stable Diffusion </a:t>
            </a:r>
            <a:r>
              <a:rPr lang="zh-CN" altLang="en-US" sz="1600" dirty="0">
                <a:solidFill>
                  <a:srgbClr val="5B9BD5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成就的新闻：</a:t>
            </a:r>
            <a:r>
              <a:rPr lang="en-US" altLang="zh-CN" sz="1600" dirty="0">
                <a:solidFill>
                  <a:srgbClr val="5B9BD5"/>
                </a:solidFill>
                <a:latin typeface="腾讯体 W3" panose="020C04030202040F0204" pitchFamily="34" charset="-122"/>
                <a:ea typeface="腾讯体 W3" panose="020C04030202040F0204" pitchFamily="34" charset="-122"/>
                <a:hlinkClick r:id="rId9"/>
              </a:rPr>
              <a:t>https://www.forbes.com/sites</a:t>
            </a:r>
            <a:endParaRPr lang="en-US" altLang="zh-CN" sz="1600" dirty="0">
              <a:solidFill>
                <a:srgbClr val="5B9BD5"/>
              </a:solidFill>
              <a:latin typeface="腾讯体 W3" panose="020C04030202040F0204" pitchFamily="34" charset="-122"/>
              <a:ea typeface="腾讯体 W3" panose="020C04030202040F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/>
          <p:nvPr>
            <p:custDataLst>
              <p:tags r:id="rId1"/>
            </p:custDataLst>
          </p:nvPr>
        </p:nvSpPr>
        <p:spPr>
          <a:xfrm>
            <a:off x="1609434" y="14812"/>
            <a:ext cx="3828496" cy="589578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marL="0" lvl="0" algn="ctr" defTabSz="914400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/>
            <a:r>
              <a:rPr lang="en-US" altLang="zh-CN" sz="1800" b="1" i="0" strike="noStrike" spc="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Stable</a:t>
            </a:r>
            <a:r>
              <a:rPr lang="zh-CN" altLang="en-US" sz="1800" b="1" i="0" strike="noStrike" spc="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800" b="1" i="0" strike="noStrike" spc="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diffusion</a:t>
            </a:r>
            <a:r>
              <a:rPr lang="zh-CN" altLang="en-US" sz="1800" b="1" i="0" strike="noStrike" spc="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的特点</a:t>
            </a:r>
            <a:r>
              <a:rPr lang="en-US" altLang="zh-CN" sz="1800" b="1" i="0" strike="noStrike" spc="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zh-CN" altLang="en-US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可拓展性强</a:t>
            </a:r>
            <a:endParaRPr lang="zh-CN" altLang="en-US" sz="1800" b="1" i="0" strike="noStrike" spc="0" dirty="0">
              <a:solidFill>
                <a:srgbClr val="026D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-635" y="208569"/>
            <a:ext cx="1457960" cy="514350"/>
            <a:chOff x="-1" y="1223"/>
            <a:chExt cx="2296" cy="810"/>
          </a:xfrm>
        </p:grpSpPr>
        <p:sp>
          <p:nvSpPr>
            <p:cNvPr id="32" name="矩形 31"/>
            <p:cNvSpPr/>
            <p:nvPr>
              <p:custDataLst>
                <p:tags r:id="rId3"/>
              </p:custDataLst>
            </p:nvPr>
          </p:nvSpPr>
          <p:spPr>
            <a:xfrm>
              <a:off x="983" y="1223"/>
              <a:ext cx="1313" cy="810"/>
            </a:xfrm>
            <a:prstGeom prst="rect">
              <a:avLst/>
            </a:prstGeom>
            <a:solidFill>
              <a:srgbClr val="026DF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4"/>
              </p:custDataLst>
            </p:nvPr>
          </p:nvSpPr>
          <p:spPr>
            <a:xfrm>
              <a:off x="684" y="1223"/>
              <a:ext cx="1023" cy="810"/>
            </a:xfrm>
            <a:prstGeom prst="rect">
              <a:avLst/>
            </a:prstGeom>
            <a:solidFill>
              <a:srgbClr val="026D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2" name="矩形 1"/>
            <p:cNvSpPr/>
            <p:nvPr>
              <p:custDataLst>
                <p:tags r:id="rId5"/>
              </p:custDataLst>
            </p:nvPr>
          </p:nvSpPr>
          <p:spPr>
            <a:xfrm>
              <a:off x="-1" y="1223"/>
              <a:ext cx="1307" cy="810"/>
            </a:xfrm>
            <a:prstGeom prst="rect">
              <a:avLst/>
            </a:prstGeom>
            <a:solidFill>
              <a:srgbClr val="026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6"/>
              </p:custDataLst>
            </p:nvPr>
          </p:nvSpPr>
          <p:spPr>
            <a:xfrm>
              <a:off x="699" y="1233"/>
              <a:ext cx="424" cy="67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</p:grp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619250" y="348269"/>
            <a:ext cx="5046345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..........................................................................</a:t>
            </a: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11" name="Cloned shape 2">
            <a:extLst>
              <a:ext uri="{FF2B5EF4-FFF2-40B4-BE49-F238E27FC236}">
                <a16:creationId xmlns:a16="http://schemas.microsoft.com/office/drawing/2014/main" id="{43935157-9B7E-9B41-3BEA-79AA8F59B2DA}"/>
              </a:ext>
            </a:extLst>
          </p:cNvPr>
          <p:cNvSpPr/>
          <p:nvPr/>
        </p:nvSpPr>
        <p:spPr>
          <a:xfrm>
            <a:off x="1266452" y="2314881"/>
            <a:ext cx="2817788" cy="27656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2" name="Cloned shape 3">
            <a:extLst>
              <a:ext uri="{FF2B5EF4-FFF2-40B4-BE49-F238E27FC236}">
                <a16:creationId xmlns:a16="http://schemas.microsoft.com/office/drawing/2014/main" id="{02A43194-DA3A-B10C-2244-0A4B0185C1F2}"/>
              </a:ext>
            </a:extLst>
          </p:cNvPr>
          <p:cNvSpPr txBox="1">
            <a:spLocks/>
          </p:cNvSpPr>
          <p:nvPr/>
        </p:nvSpPr>
        <p:spPr>
          <a:xfrm>
            <a:off x="1759245" y="2427707"/>
            <a:ext cx="2034961" cy="3683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zh-CN" sz="1600" b="1" dirty="0">
                <a:latin typeface="+mn-ea"/>
              </a:rPr>
              <a:t>Stable Diffusion拓展性强，可免费学习创作</a:t>
            </a:r>
            <a:endParaRPr lang="zh-CN" altLang="en-US" sz="1600" b="1" dirty="0">
              <a:latin typeface="+mn-ea"/>
            </a:endParaRPr>
          </a:p>
        </p:txBody>
      </p:sp>
      <p:sp>
        <p:nvSpPr>
          <p:cNvPr id="13" name="Cloned shape 4">
            <a:extLst>
              <a:ext uri="{FF2B5EF4-FFF2-40B4-BE49-F238E27FC236}">
                <a16:creationId xmlns:a16="http://schemas.microsoft.com/office/drawing/2014/main" id="{EECF5D0D-7098-5621-2CC1-02973ACCAF6E}"/>
              </a:ext>
            </a:extLst>
          </p:cNvPr>
          <p:cNvSpPr txBox="1"/>
          <p:nvPr/>
        </p:nvSpPr>
        <p:spPr>
          <a:xfrm>
            <a:off x="1513243" y="3413789"/>
            <a:ext cx="2324205" cy="1267276"/>
          </a:xfrm>
          <a:prstGeom prst="rect">
            <a:avLst/>
          </a:prstGeom>
          <a:noFill/>
        </p:spPr>
        <p:txBody>
          <a:bodyPr wrap="square">
            <a:normAutofit fontScale="925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altLang="zh-CN" sz="12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Stable Diffusion拥有强大的扩展性，任何人都可以通过官方免费公开的论文和模型代码进行学习与创作，解锁AI艺术更多可能性</a:t>
            </a:r>
          </a:p>
          <a:p>
            <a:pPr marL="0" indent="0">
              <a:buNone/>
            </a:pPr>
            <a:endParaRPr lang="en-US" altLang="zh-CN" sz="14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0" indent="0">
              <a:buNone/>
            </a:pPr>
            <a:endParaRPr lang="en-US" altLang="zh-CN" sz="1400" dirty="0"/>
          </a:p>
          <a:p>
            <a:pPr marL="0" indent="0">
              <a:buNone/>
            </a:pPr>
            <a:endParaRPr lang="en-US" altLang="zh-CN" sz="1400" dirty="0"/>
          </a:p>
          <a:p>
            <a:pPr marL="0" indent="0">
              <a:buNone/>
            </a:pPr>
            <a:endParaRPr lang="en-US" altLang="zh-CN" sz="1400" dirty="0"/>
          </a:p>
          <a:p>
            <a:pPr marL="0" indent="0">
              <a:buNone/>
            </a:pPr>
            <a:endParaRPr lang="zh-CN" altLang="en-US" sz="1400" dirty="0"/>
          </a:p>
          <a:p>
            <a:pPr marL="0" indent="0">
              <a:buNone/>
            </a:pPr>
            <a:endParaRPr lang="zh-CN" altLang="en-US" sz="1400" dirty="0"/>
          </a:p>
          <a:p>
            <a:pPr marL="0" indent="0">
              <a:buNone/>
            </a:pPr>
            <a:endParaRPr lang="zh-CN" altLang="en-US" sz="1400" dirty="0"/>
          </a:p>
          <a:p>
            <a:pPr marL="0" indent="0">
              <a:buNone/>
            </a:pPr>
            <a:endParaRPr lang="zh-CN" altLang="en-US" sz="1400" dirty="0"/>
          </a:p>
        </p:txBody>
      </p:sp>
      <p:grpSp>
        <p:nvGrpSpPr>
          <p:cNvPr id="14" name="Cloned shape 5">
            <a:extLst>
              <a:ext uri="{FF2B5EF4-FFF2-40B4-BE49-F238E27FC236}">
                <a16:creationId xmlns:a16="http://schemas.microsoft.com/office/drawing/2014/main" id="{2172AAAA-332F-DB40-07D8-6A274EA26032}"/>
              </a:ext>
            </a:extLst>
          </p:cNvPr>
          <p:cNvGrpSpPr/>
          <p:nvPr/>
        </p:nvGrpSpPr>
        <p:grpSpPr>
          <a:xfrm>
            <a:off x="668809" y="2121190"/>
            <a:ext cx="881005" cy="962210"/>
            <a:chOff x="876536" y="2334330"/>
            <a:chExt cx="881005" cy="1032789"/>
          </a:xfrm>
        </p:grpSpPr>
        <p:sp>
          <p:nvSpPr>
            <p:cNvPr id="15" name="Cloned sub shape 5">
              <a:extLst>
                <a:ext uri="{FF2B5EF4-FFF2-40B4-BE49-F238E27FC236}">
                  <a16:creationId xmlns:a16="http://schemas.microsoft.com/office/drawing/2014/main" id="{9C325BF3-7A55-7C62-8A65-C25FB731C5EE}"/>
                </a:ext>
              </a:extLst>
            </p:cNvPr>
            <p:cNvSpPr/>
            <p:nvPr/>
          </p:nvSpPr>
          <p:spPr>
            <a:xfrm>
              <a:off x="876536" y="2334330"/>
              <a:ext cx="881005" cy="10327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Cloned sub shape 5">
              <a:extLst>
                <a:ext uri="{FF2B5EF4-FFF2-40B4-BE49-F238E27FC236}">
                  <a16:creationId xmlns:a16="http://schemas.microsoft.com/office/drawing/2014/main" id="{B4CC146D-648D-9A4C-3439-F1AAA9F631B6}"/>
                </a:ext>
              </a:extLst>
            </p:cNvPr>
            <p:cNvSpPr txBox="1"/>
            <p:nvPr/>
          </p:nvSpPr>
          <p:spPr>
            <a:xfrm>
              <a:off x="963347" y="2542723"/>
              <a:ext cx="707381" cy="584774"/>
            </a:xfrm>
            <a:prstGeom prst="rect">
              <a:avLst/>
            </a:prstGeom>
            <a:noFill/>
          </p:spPr>
          <p:txBody>
            <a:bodyPr wrap="square" rtlCol="0">
              <a:normAutofit fontScale="92500" lnSpcReduction="10000"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</a:rPr>
                <a:t>01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Cloned shape 6">
            <a:extLst>
              <a:ext uri="{FF2B5EF4-FFF2-40B4-BE49-F238E27FC236}">
                <a16:creationId xmlns:a16="http://schemas.microsoft.com/office/drawing/2014/main" id="{DD70424F-E084-2FA2-6AA9-26BB83DE5BA1}"/>
              </a:ext>
            </a:extLst>
          </p:cNvPr>
          <p:cNvSpPr/>
          <p:nvPr/>
        </p:nvSpPr>
        <p:spPr>
          <a:xfrm>
            <a:off x="4989741" y="2314881"/>
            <a:ext cx="2817788" cy="27656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8" name="Cloned shape 7">
            <a:extLst>
              <a:ext uri="{FF2B5EF4-FFF2-40B4-BE49-F238E27FC236}">
                <a16:creationId xmlns:a16="http://schemas.microsoft.com/office/drawing/2014/main" id="{324A6C68-3A5C-A4EE-C794-35ED59A05D1C}"/>
              </a:ext>
            </a:extLst>
          </p:cNvPr>
          <p:cNvSpPr txBox="1">
            <a:spLocks/>
          </p:cNvSpPr>
          <p:nvPr/>
        </p:nvSpPr>
        <p:spPr>
          <a:xfrm>
            <a:off x="5482534" y="2427707"/>
            <a:ext cx="2034961" cy="54294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zh-CN" sz="1600" b="1" dirty="0">
                <a:latin typeface="+mn-ea"/>
              </a:rPr>
              <a:t>Stable Diffusion集成了110+功能</a:t>
            </a:r>
            <a:endParaRPr lang="zh-CN" altLang="en-US" sz="1600" b="1" dirty="0">
              <a:latin typeface="+mn-ea"/>
            </a:endParaRPr>
          </a:p>
        </p:txBody>
      </p:sp>
      <p:sp>
        <p:nvSpPr>
          <p:cNvPr id="19" name="Cloned shape 8">
            <a:extLst>
              <a:ext uri="{FF2B5EF4-FFF2-40B4-BE49-F238E27FC236}">
                <a16:creationId xmlns:a16="http://schemas.microsoft.com/office/drawing/2014/main" id="{47B4BD2E-D048-3216-3A7D-7736DAE98B94}"/>
              </a:ext>
            </a:extLst>
          </p:cNvPr>
          <p:cNvSpPr txBox="1"/>
          <p:nvPr/>
        </p:nvSpPr>
        <p:spPr>
          <a:xfrm>
            <a:off x="5297599" y="3159967"/>
            <a:ext cx="2219896" cy="1825325"/>
          </a:xfrm>
          <a:prstGeom prst="rect">
            <a:avLst/>
          </a:prstGeom>
          <a:noFill/>
        </p:spPr>
        <p:txBody>
          <a:bodyPr wrap="square"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12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Stable Diffusion是一款功能强大的图像处理软件，集成了110多个扩展插件的功能介绍，包括局部重绘、人物姿势控制、图像高清修复和线稿提取等，用户可以根据需要选择不同的插件来扩展软件的功能</a:t>
            </a:r>
          </a:p>
        </p:txBody>
      </p:sp>
      <p:grpSp>
        <p:nvGrpSpPr>
          <p:cNvPr id="20" name="Cloned shape 9">
            <a:extLst>
              <a:ext uri="{FF2B5EF4-FFF2-40B4-BE49-F238E27FC236}">
                <a16:creationId xmlns:a16="http://schemas.microsoft.com/office/drawing/2014/main" id="{C827CA6C-D319-88EC-447C-63383E1EB084}"/>
              </a:ext>
            </a:extLst>
          </p:cNvPr>
          <p:cNvGrpSpPr/>
          <p:nvPr/>
        </p:nvGrpSpPr>
        <p:grpSpPr>
          <a:xfrm>
            <a:off x="4392098" y="2121190"/>
            <a:ext cx="881005" cy="962210"/>
            <a:chOff x="876536" y="2334330"/>
            <a:chExt cx="881005" cy="1032789"/>
          </a:xfrm>
        </p:grpSpPr>
        <p:sp>
          <p:nvSpPr>
            <p:cNvPr id="21" name="Cloned sub shape 9">
              <a:extLst>
                <a:ext uri="{FF2B5EF4-FFF2-40B4-BE49-F238E27FC236}">
                  <a16:creationId xmlns:a16="http://schemas.microsoft.com/office/drawing/2014/main" id="{8A7562B7-9CDC-F616-8ED8-2A6D25886D16}"/>
                </a:ext>
              </a:extLst>
            </p:cNvPr>
            <p:cNvSpPr/>
            <p:nvPr/>
          </p:nvSpPr>
          <p:spPr>
            <a:xfrm>
              <a:off x="876536" y="2334330"/>
              <a:ext cx="881005" cy="10327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Cloned sub shape 9">
              <a:extLst>
                <a:ext uri="{FF2B5EF4-FFF2-40B4-BE49-F238E27FC236}">
                  <a16:creationId xmlns:a16="http://schemas.microsoft.com/office/drawing/2014/main" id="{F03DF242-D50C-D68E-0548-F242E1A3BC0A}"/>
                </a:ext>
              </a:extLst>
            </p:cNvPr>
            <p:cNvSpPr txBox="1"/>
            <p:nvPr/>
          </p:nvSpPr>
          <p:spPr>
            <a:xfrm>
              <a:off x="963347" y="2542723"/>
              <a:ext cx="707381" cy="627669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Cloned shape 10">
            <a:extLst>
              <a:ext uri="{FF2B5EF4-FFF2-40B4-BE49-F238E27FC236}">
                <a16:creationId xmlns:a16="http://schemas.microsoft.com/office/drawing/2014/main" id="{F3DE2890-DCFC-242F-132E-C9DDEE5DDD1D}"/>
              </a:ext>
            </a:extLst>
          </p:cNvPr>
          <p:cNvSpPr/>
          <p:nvPr/>
        </p:nvSpPr>
        <p:spPr>
          <a:xfrm>
            <a:off x="8713030" y="2314881"/>
            <a:ext cx="2817788" cy="27656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4" name="Cloned shape 11">
            <a:extLst>
              <a:ext uri="{FF2B5EF4-FFF2-40B4-BE49-F238E27FC236}">
                <a16:creationId xmlns:a16="http://schemas.microsoft.com/office/drawing/2014/main" id="{5388215F-2B22-8DD8-DB35-841EAA0622D1}"/>
              </a:ext>
            </a:extLst>
          </p:cNvPr>
          <p:cNvSpPr txBox="1">
            <a:spLocks/>
          </p:cNvSpPr>
          <p:nvPr/>
        </p:nvSpPr>
        <p:spPr>
          <a:xfrm>
            <a:off x="9205823" y="2602295"/>
            <a:ext cx="2034961" cy="3683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latin typeface="+mn-ea"/>
              </a:rPr>
              <a:t>精准控制图像分辨率</a:t>
            </a:r>
          </a:p>
        </p:txBody>
      </p:sp>
      <p:sp>
        <p:nvSpPr>
          <p:cNvPr id="25" name="Cloned shape 12">
            <a:extLst>
              <a:ext uri="{FF2B5EF4-FFF2-40B4-BE49-F238E27FC236}">
                <a16:creationId xmlns:a16="http://schemas.microsoft.com/office/drawing/2014/main" id="{2665F15E-E7C6-974D-FDAE-C12DA272534E}"/>
              </a:ext>
            </a:extLst>
          </p:cNvPr>
          <p:cNvSpPr txBox="1"/>
          <p:nvPr/>
        </p:nvSpPr>
        <p:spPr>
          <a:xfrm>
            <a:off x="9020888" y="3159967"/>
            <a:ext cx="2219896" cy="267765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行业内无法精准控图和图像分辨率低等问题都是其普遍痛点，但这些在 </a:t>
            </a:r>
            <a:r>
              <a:rPr lang="en-US" altLang="zh-CN" sz="11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Stable Diffusion </a:t>
            </a:r>
            <a:r>
              <a:rPr lang="zh-CN" altLang="en-US" sz="11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中通过 </a:t>
            </a:r>
            <a:r>
              <a:rPr lang="en-US" altLang="zh-CN" sz="11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ControlNet </a:t>
            </a:r>
            <a:r>
              <a:rPr lang="zh-CN" altLang="en-US" sz="11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和 </a:t>
            </a:r>
            <a:r>
              <a:rPr lang="en-US" altLang="zh-CN" sz="11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UpScale</a:t>
            </a:r>
            <a:r>
              <a:rPr lang="en-US" altLang="zh-CN" sz="11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lang="zh-CN" altLang="en-US" sz="11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等插件都能完美解决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。</a:t>
            </a:r>
            <a:endParaRPr lang="en-US" altLang="zh-CN" sz="14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grpSp>
        <p:nvGrpSpPr>
          <p:cNvPr id="26" name="Cloned shape 13">
            <a:extLst>
              <a:ext uri="{FF2B5EF4-FFF2-40B4-BE49-F238E27FC236}">
                <a16:creationId xmlns:a16="http://schemas.microsoft.com/office/drawing/2014/main" id="{B9B406C1-C97B-CF90-49B5-4D0586731033}"/>
              </a:ext>
            </a:extLst>
          </p:cNvPr>
          <p:cNvGrpSpPr/>
          <p:nvPr/>
        </p:nvGrpSpPr>
        <p:grpSpPr>
          <a:xfrm>
            <a:off x="8115387" y="2121190"/>
            <a:ext cx="881005" cy="962210"/>
            <a:chOff x="876536" y="2334330"/>
            <a:chExt cx="881005" cy="1032789"/>
          </a:xfrm>
        </p:grpSpPr>
        <p:sp>
          <p:nvSpPr>
            <p:cNvPr id="27" name="Cloned sub shape 13">
              <a:extLst>
                <a:ext uri="{FF2B5EF4-FFF2-40B4-BE49-F238E27FC236}">
                  <a16:creationId xmlns:a16="http://schemas.microsoft.com/office/drawing/2014/main" id="{65354F99-84B9-662A-191D-92A69101FA1E}"/>
                </a:ext>
              </a:extLst>
            </p:cNvPr>
            <p:cNvSpPr/>
            <p:nvPr/>
          </p:nvSpPr>
          <p:spPr>
            <a:xfrm>
              <a:off x="876536" y="2334330"/>
              <a:ext cx="881005" cy="10327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8" name="Cloned sub shape 13">
              <a:extLst>
                <a:ext uri="{FF2B5EF4-FFF2-40B4-BE49-F238E27FC236}">
                  <a16:creationId xmlns:a16="http://schemas.microsoft.com/office/drawing/2014/main" id="{D011D2D3-C17D-6575-FA2B-06AB4C9CF1BE}"/>
                </a:ext>
              </a:extLst>
            </p:cNvPr>
            <p:cNvSpPr txBox="1"/>
            <p:nvPr/>
          </p:nvSpPr>
          <p:spPr>
            <a:xfrm>
              <a:off x="963347" y="2542723"/>
              <a:ext cx="707381" cy="627669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</a:rPr>
                <a:t>03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7" grpId="0" animBg="1"/>
      <p:bldP spid="18" grpId="0"/>
      <p:bldP spid="19" grpId="0"/>
      <p:bldP spid="23" grpId="0" animBg="1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/>
          <p:nvPr>
            <p:custDataLst>
              <p:tags r:id="rId1"/>
            </p:custDataLst>
          </p:nvPr>
        </p:nvSpPr>
        <p:spPr>
          <a:xfrm>
            <a:off x="1609434" y="14812"/>
            <a:ext cx="3158296" cy="589578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marL="0" lvl="0" algn="ctr" defTabSz="914400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/>
            <a:r>
              <a:rPr lang="en-US" altLang="zh-CN" sz="1800" b="1" i="0" strike="noStrike" spc="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Stable</a:t>
            </a:r>
            <a:r>
              <a:rPr lang="zh-CN" altLang="en-US" sz="1800" b="1" i="0" strike="noStrike" spc="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800" b="1" i="0" strike="noStrike" spc="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diffusion</a:t>
            </a:r>
            <a:r>
              <a:rPr lang="zh-CN" altLang="en-US" sz="1800" b="1" i="0" strike="noStrike" spc="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的特点</a:t>
            </a:r>
            <a:r>
              <a:rPr lang="en-US" altLang="zh-CN" sz="1800" b="1" i="0" strike="noStrike" spc="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zh-CN" altLang="en-US" sz="1800" b="1" i="0" strike="noStrike" spc="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出图快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-635" y="208569"/>
            <a:ext cx="1457960" cy="514350"/>
            <a:chOff x="-1" y="1223"/>
            <a:chExt cx="2296" cy="810"/>
          </a:xfrm>
        </p:grpSpPr>
        <p:sp>
          <p:nvSpPr>
            <p:cNvPr id="32" name="矩形 31"/>
            <p:cNvSpPr/>
            <p:nvPr>
              <p:custDataLst>
                <p:tags r:id="rId3"/>
              </p:custDataLst>
            </p:nvPr>
          </p:nvSpPr>
          <p:spPr>
            <a:xfrm>
              <a:off x="983" y="1223"/>
              <a:ext cx="1313" cy="810"/>
            </a:xfrm>
            <a:prstGeom prst="rect">
              <a:avLst/>
            </a:prstGeom>
            <a:solidFill>
              <a:srgbClr val="026DF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4"/>
              </p:custDataLst>
            </p:nvPr>
          </p:nvSpPr>
          <p:spPr>
            <a:xfrm>
              <a:off x="684" y="1223"/>
              <a:ext cx="1023" cy="810"/>
            </a:xfrm>
            <a:prstGeom prst="rect">
              <a:avLst/>
            </a:prstGeom>
            <a:solidFill>
              <a:srgbClr val="026D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2" name="矩形 1"/>
            <p:cNvSpPr/>
            <p:nvPr>
              <p:custDataLst>
                <p:tags r:id="rId5"/>
              </p:custDataLst>
            </p:nvPr>
          </p:nvSpPr>
          <p:spPr>
            <a:xfrm>
              <a:off x="-1" y="1223"/>
              <a:ext cx="1307" cy="810"/>
            </a:xfrm>
            <a:prstGeom prst="rect">
              <a:avLst/>
            </a:prstGeom>
            <a:solidFill>
              <a:srgbClr val="026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6"/>
              </p:custDataLst>
            </p:nvPr>
          </p:nvSpPr>
          <p:spPr>
            <a:xfrm>
              <a:off x="699" y="1233"/>
              <a:ext cx="424" cy="67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</p:grp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619250" y="348269"/>
            <a:ext cx="5046345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.................................................-c.........................</a:t>
            </a: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3" name="矩形 2"/>
          <p:cNvSpPr/>
          <p:nvPr/>
        </p:nvSpPr>
        <p:spPr>
          <a:xfrm>
            <a:off x="713104" y="1050673"/>
            <a:ext cx="11111033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使用过 </a:t>
            </a:r>
            <a:r>
              <a:rPr lang="en-US" altLang="zh-CN" sz="1400" dirty="0" err="1">
                <a:latin typeface="腾讯体 W3" panose="020C04030202040F0204" pitchFamily="34" charset="-122"/>
                <a:ea typeface="腾讯体 W3" panose="020C04030202040F0204" pitchFamily="34" charset="-122"/>
              </a:rPr>
              <a:t>Midjourney</a:t>
            </a:r>
            <a:r>
              <a:rPr lang="en-US" altLang="zh-CN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 </a:t>
            </a: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的朋友应该都有体验过排队等了几分钟才出一张图的情况，而要得到一张合适的目标图我们往往需要试验多次才能得到。</a:t>
            </a:r>
            <a:endParaRPr lang="en-US" altLang="zh-CN" sz="1400" dirty="0">
              <a:latin typeface="腾讯体 W3" panose="020C04030202040F0204" pitchFamily="34" charset="-122"/>
              <a:ea typeface="腾讯体 W3" panose="020C04030202040F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由于商业级的 </a:t>
            </a:r>
            <a:r>
              <a:rPr lang="en-US" altLang="zh-CN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AI </a:t>
            </a: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应用都是通过访问云服务器进行操作，除了排队等候服务器响应外，网络延迟和资源过载都会导致绘图效率的降低。</a:t>
            </a:r>
          </a:p>
        </p:txBody>
      </p:sp>
      <p:sp>
        <p:nvSpPr>
          <p:cNvPr id="4" name="矩形 3"/>
          <p:cNvSpPr/>
          <p:nvPr/>
        </p:nvSpPr>
        <p:spPr>
          <a:xfrm>
            <a:off x="799815" y="5633914"/>
            <a:ext cx="10838809" cy="346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而部署在本地的 </a:t>
            </a:r>
            <a:r>
              <a:rPr lang="en-US" altLang="zh-CN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Stable Diffusion </a:t>
            </a: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绘图效率完全由硬件设备决定，只要显卡算力跟得上，甚至能够实现 </a:t>
            </a:r>
            <a:r>
              <a:rPr lang="en-US" altLang="zh-CN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3s </a:t>
            </a: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一张的超高出图效率。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E8A4CDD-23A0-B229-55E4-B774559966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5071" y="2079003"/>
            <a:ext cx="6691141" cy="331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136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/>
          <p:nvPr>
            <p:custDataLst>
              <p:tags r:id="rId1"/>
            </p:custDataLst>
          </p:nvPr>
        </p:nvSpPr>
        <p:spPr>
          <a:xfrm>
            <a:off x="1609434" y="14812"/>
            <a:ext cx="3158296" cy="589578"/>
          </a:xfrm>
          <a:prstGeom prst="rect">
            <a:avLst/>
          </a:prstGeom>
        </p:spPr>
        <p:txBody>
          <a:bodyPr vert="horz" lIns="91440" tIns="45720" rIns="91440" bIns="45720" anchor="b">
            <a:normAutofit fontScale="85000" lnSpcReduction="10000"/>
          </a:bodyPr>
          <a:lstStyle>
            <a:lvl1pPr marL="0" lvl="0" algn="ctr" defTabSz="914400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/>
            <a:r>
              <a:rPr lang="en-US" altLang="zh-CN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Stable</a:t>
            </a:r>
            <a:r>
              <a:rPr lang="zh-CN" altLang="en-US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diffusion</a:t>
            </a:r>
            <a:r>
              <a:rPr lang="zh-CN" altLang="en-US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的特点</a:t>
            </a:r>
            <a:r>
              <a:rPr lang="en-US" altLang="zh-CN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zh-CN" altLang="en-US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数据安全</a:t>
            </a:r>
            <a:endParaRPr lang="zh-CN" altLang="en-US" sz="1800" b="1" i="0" strike="noStrike" spc="0" dirty="0">
              <a:solidFill>
                <a:srgbClr val="026D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-635" y="208569"/>
            <a:ext cx="1457960" cy="514350"/>
            <a:chOff x="-1" y="1223"/>
            <a:chExt cx="2296" cy="810"/>
          </a:xfrm>
        </p:grpSpPr>
        <p:sp>
          <p:nvSpPr>
            <p:cNvPr id="32" name="矩形 31"/>
            <p:cNvSpPr/>
            <p:nvPr>
              <p:custDataLst>
                <p:tags r:id="rId3"/>
              </p:custDataLst>
            </p:nvPr>
          </p:nvSpPr>
          <p:spPr>
            <a:xfrm>
              <a:off x="983" y="1223"/>
              <a:ext cx="1313" cy="810"/>
            </a:xfrm>
            <a:prstGeom prst="rect">
              <a:avLst/>
            </a:prstGeom>
            <a:solidFill>
              <a:srgbClr val="026DF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4"/>
              </p:custDataLst>
            </p:nvPr>
          </p:nvSpPr>
          <p:spPr>
            <a:xfrm>
              <a:off x="684" y="1223"/>
              <a:ext cx="1023" cy="810"/>
            </a:xfrm>
            <a:prstGeom prst="rect">
              <a:avLst/>
            </a:prstGeom>
            <a:solidFill>
              <a:srgbClr val="026D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2" name="矩形 1"/>
            <p:cNvSpPr/>
            <p:nvPr>
              <p:custDataLst>
                <p:tags r:id="rId5"/>
              </p:custDataLst>
            </p:nvPr>
          </p:nvSpPr>
          <p:spPr>
            <a:xfrm>
              <a:off x="-1" y="1223"/>
              <a:ext cx="1307" cy="810"/>
            </a:xfrm>
            <a:prstGeom prst="rect">
              <a:avLst/>
            </a:prstGeom>
            <a:solidFill>
              <a:srgbClr val="026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6"/>
              </p:custDataLst>
            </p:nvPr>
          </p:nvSpPr>
          <p:spPr>
            <a:xfrm>
              <a:off x="699" y="1233"/>
              <a:ext cx="424" cy="67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</p:grp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619250" y="348269"/>
            <a:ext cx="5046345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..........................................................................</a:t>
            </a: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6" name="矩形 5"/>
          <p:cNvSpPr/>
          <p:nvPr/>
        </p:nvSpPr>
        <p:spPr>
          <a:xfrm>
            <a:off x="829310" y="937847"/>
            <a:ext cx="10675336" cy="890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因为部署在本地，</a:t>
            </a:r>
            <a:r>
              <a:rPr lang="en-US" altLang="zh-CN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Stable Diffusion </a:t>
            </a: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在数据安全性上是其他在线绘画工具无法比拟的。商业化的绘画应用为了运营和丰富数据，会主动将用户的绘图结果作为案例进行传播。但 </a:t>
            </a:r>
            <a:r>
              <a:rPr lang="en-US" altLang="zh-CN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Stable Diffusion </a:t>
            </a: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所有的绘图过程完全在本地进行，基本不用担心信息泄漏的情况。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2C45288-3B92-BA19-F768-98CC70820A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63391" y="2233961"/>
            <a:ext cx="7848063" cy="307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786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3394710" y="2753995"/>
            <a:ext cx="697230" cy="836930"/>
          </a:xfrm>
          <a:prstGeom prst="rect">
            <a:avLst/>
          </a:prstGeom>
          <a:solidFill>
            <a:srgbClr val="026D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2983865" y="3088005"/>
            <a:ext cx="981075" cy="1078230"/>
          </a:xfrm>
          <a:prstGeom prst="rect">
            <a:avLst/>
          </a:prstGeom>
          <a:solidFill>
            <a:srgbClr val="026D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48175" y="2633980"/>
            <a:ext cx="844232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Stable Diffusion </a:t>
            </a:r>
            <a:r>
              <a:rPr lang="zh-CN" altLang="en-US" sz="40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运行原理</a:t>
            </a:r>
          </a:p>
        </p:txBody>
      </p:sp>
      <p:sp>
        <p:nvSpPr>
          <p:cNvPr id="5" name="矩形 4"/>
          <p:cNvSpPr/>
          <p:nvPr/>
        </p:nvSpPr>
        <p:spPr>
          <a:xfrm>
            <a:off x="4493794" y="3644739"/>
            <a:ext cx="3711158" cy="461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算法原理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模型构成</a:t>
            </a: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800350" y="2887980"/>
            <a:ext cx="1165225" cy="979170"/>
          </a:xfrm>
          <a:prstGeom prst="rect">
            <a:avLst/>
          </a:prstGeom>
          <a:solidFill>
            <a:srgbClr val="02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138170" y="3039110"/>
            <a:ext cx="508000" cy="82105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altLang="zh-CN" sz="27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en-US" altLang="zh-CN" sz="27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4498340" y="3378835"/>
            <a:ext cx="4138930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........................................................................</a:t>
            </a:r>
          </a:p>
        </p:txBody>
      </p:sp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3964940" y="2702560"/>
            <a:ext cx="182880" cy="185420"/>
          </a:xfrm>
          <a:prstGeom prst="rect">
            <a:avLst/>
          </a:prstGeom>
          <a:solidFill>
            <a:srgbClr val="02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/>
          <p:nvPr>
            <p:custDataLst>
              <p:tags r:id="rId1"/>
            </p:custDataLst>
          </p:nvPr>
        </p:nvSpPr>
        <p:spPr>
          <a:xfrm>
            <a:off x="1609434" y="7887"/>
            <a:ext cx="3158296" cy="589578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marL="0" lvl="0" algn="ctr" defTabSz="914400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/>
            <a:r>
              <a:rPr lang="en-US" altLang="zh-CN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Stable Diffusion</a:t>
            </a:r>
            <a:r>
              <a:rPr lang="zh-CN" altLang="en-US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的工作原理</a:t>
            </a:r>
            <a:endParaRPr lang="zh-CN" altLang="en-US" sz="1800" b="1" dirty="0">
              <a:solidFill>
                <a:srgbClr val="026D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-635" y="201644"/>
            <a:ext cx="1457960" cy="514350"/>
            <a:chOff x="-1" y="1223"/>
            <a:chExt cx="2296" cy="810"/>
          </a:xfrm>
        </p:grpSpPr>
        <p:sp>
          <p:nvSpPr>
            <p:cNvPr id="32" name="矩形 31"/>
            <p:cNvSpPr/>
            <p:nvPr>
              <p:custDataLst>
                <p:tags r:id="rId3"/>
              </p:custDataLst>
            </p:nvPr>
          </p:nvSpPr>
          <p:spPr>
            <a:xfrm>
              <a:off x="983" y="1223"/>
              <a:ext cx="1313" cy="810"/>
            </a:xfrm>
            <a:prstGeom prst="rect">
              <a:avLst/>
            </a:prstGeom>
            <a:solidFill>
              <a:srgbClr val="026DF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4"/>
              </p:custDataLst>
            </p:nvPr>
          </p:nvSpPr>
          <p:spPr>
            <a:xfrm>
              <a:off x="684" y="1223"/>
              <a:ext cx="1023" cy="810"/>
            </a:xfrm>
            <a:prstGeom prst="rect">
              <a:avLst/>
            </a:prstGeom>
            <a:solidFill>
              <a:srgbClr val="026D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2" name="矩形 1"/>
            <p:cNvSpPr/>
            <p:nvPr>
              <p:custDataLst>
                <p:tags r:id="rId5"/>
              </p:custDataLst>
            </p:nvPr>
          </p:nvSpPr>
          <p:spPr>
            <a:xfrm>
              <a:off x="-1" y="1223"/>
              <a:ext cx="1307" cy="810"/>
            </a:xfrm>
            <a:prstGeom prst="rect">
              <a:avLst/>
            </a:prstGeom>
            <a:solidFill>
              <a:srgbClr val="026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6"/>
              </p:custDataLst>
            </p:nvPr>
          </p:nvSpPr>
          <p:spPr>
            <a:xfrm>
              <a:off x="699" y="1233"/>
              <a:ext cx="424" cy="67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619250" y="341344"/>
            <a:ext cx="5046345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..........................................................................</a:t>
            </a: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3" name="AutoShape 2" descr="image-202310250947519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12775" y="1043748"/>
            <a:ext cx="114531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400" dirty="0" err="1">
                <a:latin typeface="腾讯体 W3" panose="020C04030202040F0204" pitchFamily="34" charset="-122"/>
                <a:ea typeface="腾讯体 W3" panose="020C04030202040F0204" pitchFamily="34" charset="-122"/>
              </a:rPr>
              <a:t>Diffusion模型广泛应用于图像生成领域，其他常见的生成式模型还有GAN、VAE、Flow</a:t>
            </a:r>
            <a:r>
              <a:rPr kumimoji="1" lang="en-US" altLang="zh-CN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 based </a:t>
            </a:r>
            <a:r>
              <a:rPr kumimoji="1" lang="en-US" altLang="zh-CN" sz="1400" dirty="0" err="1">
                <a:latin typeface="腾讯体 W3" panose="020C04030202040F0204" pitchFamily="34" charset="-122"/>
                <a:ea typeface="腾讯体 W3" panose="020C04030202040F0204" pitchFamily="34" charset="-122"/>
              </a:rPr>
              <a:t>Model等。这些模型都基于深度学习进行训练</a:t>
            </a:r>
            <a:endParaRPr kumimoji="1" lang="en-US" altLang="zh-CN" sz="1400" dirty="0">
              <a:latin typeface="腾讯体 W3" panose="020C04030202040F0204" pitchFamily="34" charset="-122"/>
              <a:ea typeface="腾讯体 W3" panose="020C04030202040F0204" pitchFamily="34" charset="-122"/>
            </a:endParaRPr>
          </a:p>
        </p:txBody>
      </p:sp>
      <p:sp>
        <p:nvSpPr>
          <p:cNvPr id="6" name="AutoShape 4" descr="image-2023102509475195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591" y="1870475"/>
            <a:ext cx="7967521" cy="382045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307976" y="5890686"/>
            <a:ext cx="115897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扩散模型之所以用 </a:t>
            </a:r>
            <a:r>
              <a:rPr lang="en-US" altLang="zh-CN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Diffusion </a:t>
            </a: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来命名，因为它的运作过程就是向训练图像不断地添加噪声，直到变为一张无意义的纯噪声图，再逐步恢复的过程。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414336" y="1362572"/>
            <a:ext cx="568166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000000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加噪过程类似于在干净的水中滴墨汁，颜料会逐渐扩散导致整个水体变浑，</a:t>
            </a:r>
            <a:r>
              <a:rPr lang="en-US" altLang="zh-CN" sz="1400" dirty="0">
                <a:solidFill>
                  <a:srgbClr val="000000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AI</a:t>
            </a:r>
            <a:r>
              <a:rPr lang="zh-CN" altLang="en-US" sz="1400" dirty="0">
                <a:solidFill>
                  <a:srgbClr val="000000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绘画过程是从模糊的噪声图逐渐变为清晰的图像，即逆向降噪的过程</a:t>
            </a:r>
          </a:p>
          <a:p>
            <a:pPr>
              <a:lnSpc>
                <a:spcPct val="200000"/>
              </a:lnSpc>
            </a:pPr>
            <a:endParaRPr lang="en-US" altLang="zh-CN" sz="1400">
              <a:solidFill>
                <a:srgbClr val="000000"/>
              </a:solidFill>
              <a:latin typeface="腾讯体 W3" panose="020C04030202040F0204" pitchFamily="34" charset="-122"/>
              <a:ea typeface="腾讯体 W3" panose="020C04030202040F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>
              <a:solidFill>
                <a:srgbClr val="000000"/>
              </a:solidFill>
              <a:latin typeface="腾讯体 W3" panose="020C04030202040F0204" pitchFamily="34" charset="-122"/>
              <a:ea typeface="腾讯体 W3" panose="020C04030202040F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腾讯体 W3" panose="020C04030202040F0204" pitchFamily="34" charset="-122"/>
              <a:ea typeface="腾讯体 W3" panose="020C04030202040F0204" pitchFamily="34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000000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标准扩散模型在像素空间中进行，需要处理大量数据和高性能显卡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000000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潜在扩散模型先缩小图像再运算，减少数据处理量和硬件要求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000000"/>
                </a:solidFill>
                <a:latin typeface="腾讯体 W3" panose="020C04030202040F0204" pitchFamily="34" charset="-122"/>
                <a:ea typeface="腾讯体 W3" panose="020C04030202040F0204" pitchFamily="34" charset="-122"/>
              </a:rPr>
              <a:t>潜在扩散模型运算空间为潜空间，即低维空间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574" y="1244008"/>
            <a:ext cx="5596037" cy="1781896"/>
          </a:xfrm>
          <a:prstGeom prst="rect">
            <a:avLst/>
          </a:prstGeom>
        </p:spPr>
      </p:pic>
      <p:sp>
        <p:nvSpPr>
          <p:cNvPr id="5" name="标题 1"/>
          <p:cNvSpPr/>
          <p:nvPr>
            <p:custDataLst>
              <p:tags r:id="rId1"/>
            </p:custDataLst>
          </p:nvPr>
        </p:nvSpPr>
        <p:spPr>
          <a:xfrm>
            <a:off x="1609434" y="7887"/>
            <a:ext cx="3158296" cy="589578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marL="0" lvl="0" algn="ctr" defTabSz="914400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/>
            <a:r>
              <a:rPr lang="en-US" altLang="zh-CN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Stable Diffusion</a:t>
            </a:r>
            <a:r>
              <a:rPr lang="zh-CN" altLang="en-US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的工作原理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-635" y="201644"/>
            <a:ext cx="1457960" cy="514350"/>
            <a:chOff x="-1" y="1223"/>
            <a:chExt cx="2296" cy="810"/>
          </a:xfrm>
        </p:grpSpPr>
        <p:sp>
          <p:nvSpPr>
            <p:cNvPr id="32" name="矩形 31"/>
            <p:cNvSpPr/>
            <p:nvPr>
              <p:custDataLst>
                <p:tags r:id="rId3"/>
              </p:custDataLst>
            </p:nvPr>
          </p:nvSpPr>
          <p:spPr>
            <a:xfrm>
              <a:off x="983" y="1223"/>
              <a:ext cx="1313" cy="810"/>
            </a:xfrm>
            <a:prstGeom prst="rect">
              <a:avLst/>
            </a:prstGeom>
            <a:solidFill>
              <a:srgbClr val="026DF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4"/>
              </p:custDataLst>
            </p:nvPr>
          </p:nvSpPr>
          <p:spPr>
            <a:xfrm>
              <a:off x="684" y="1223"/>
              <a:ext cx="1023" cy="810"/>
            </a:xfrm>
            <a:prstGeom prst="rect">
              <a:avLst/>
            </a:prstGeom>
            <a:solidFill>
              <a:srgbClr val="026D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2" name="矩形 1"/>
            <p:cNvSpPr/>
            <p:nvPr>
              <p:custDataLst>
                <p:tags r:id="rId5"/>
              </p:custDataLst>
            </p:nvPr>
          </p:nvSpPr>
          <p:spPr>
            <a:xfrm>
              <a:off x="-1" y="1223"/>
              <a:ext cx="1307" cy="810"/>
            </a:xfrm>
            <a:prstGeom prst="rect">
              <a:avLst/>
            </a:prstGeom>
            <a:solidFill>
              <a:srgbClr val="026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6"/>
              </p:custDataLst>
            </p:nvPr>
          </p:nvSpPr>
          <p:spPr>
            <a:xfrm>
              <a:off x="699" y="1233"/>
              <a:ext cx="424" cy="67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619250" y="341344"/>
            <a:ext cx="5046345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..........................................................................</a:t>
            </a: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3" name="AutoShape 2" descr="image-202310250947519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AutoShape 4" descr="image-2023102509475195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53CCAB8-E1EE-6A4B-8CD8-BCA9CC1B49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64638" y="3429000"/>
            <a:ext cx="5382571" cy="236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115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414337" y="1043748"/>
            <a:ext cx="10669975" cy="5321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Diffusion Model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的整体思路如下图所示：</a:t>
            </a:r>
            <a:endParaRPr lang="en-US" altLang="zh-CN" sz="1400" b="0" i="0" dirty="0"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l"/>
            </a:pPr>
            <a:r>
              <a:rPr lang="zh-CN" altLang="en-US" sz="1400" b="1" i="0" dirty="0">
                <a:effectLst/>
                <a:latin typeface="+mn-ea"/>
                <a:ea typeface="+mn-ea"/>
              </a:rPr>
              <a:t> </a:t>
            </a:r>
            <a:r>
              <a:rPr lang="zh-CN" altLang="en-US" sz="1600" b="1" i="0" dirty="0">
                <a:solidFill>
                  <a:schemeClr val="accent2"/>
                </a:solidFill>
                <a:effectLst/>
                <a:latin typeface="+mn-ea"/>
                <a:ea typeface="+mn-ea"/>
              </a:rPr>
              <a:t>正向过程</a:t>
            </a:r>
            <a:r>
              <a:rPr lang="zh-CN" altLang="en-US" sz="1600" b="1" i="0" dirty="0">
                <a:solidFill>
                  <a:schemeClr val="accent2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：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对于一张原始图片</a:t>
            </a:r>
            <a:r>
              <a:rPr lang="en-US" altLang="zh-CN" sz="1400" b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X</a:t>
            </a: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0</a:t>
            </a:r>
            <a:r>
              <a:rPr lang="zh-CN" altLang="e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，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我们给</a:t>
            </a: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X0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添加一个高斯噪声，图片由</a:t>
            </a: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X0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变成变成</a:t>
            </a: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X1</a:t>
            </a:r>
            <a:r>
              <a:rPr lang="zh-CN" altLang="e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。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接着我们会在</a:t>
            </a: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X1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的基础上再添加高斯噪声得到</a:t>
            </a: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X2</a:t>
            </a:r>
            <a:r>
              <a:rPr lang="zh-CN" altLang="e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。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重复上述添加高斯噪声步骤，直到图片变成</a:t>
            </a: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Xn</a:t>
            </a:r>
            <a:r>
              <a:rPr lang="zh-CN" altLang="e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，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由于添加了足够多的高斯噪声，现在的</a:t>
            </a: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X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近似服从高斯分布。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zh-CN" altLang="en-US" sz="1600" b="1" dirty="0">
                <a:solidFill>
                  <a:schemeClr val="accent2"/>
                </a:solidFill>
                <a:latin typeface="+mn-ea"/>
                <a:ea typeface="+mn-ea"/>
              </a:rPr>
              <a:t>反向过程</a:t>
            </a:r>
            <a:r>
              <a:rPr lang="zh-CN" altLang="en-US" sz="1600" b="1" dirty="0">
                <a:solidFill>
                  <a:schemeClr val="accent2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：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随机生成一个服从高斯分布的噪声图片，然后一步一步的减少噪声直到生成想要的图片。 我们希望将</a:t>
            </a:r>
            <a:r>
              <a:rPr lang="en-US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t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时刻的高斯噪声变成</a:t>
            </a:r>
            <a:r>
              <a:rPr lang="en-US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0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时刻的图像，是很难一步到位的，和正向过程一样，先考虑</a:t>
            </a: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t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时刻图像和</a:t>
            </a: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t−1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时刻的关系，然后一步步向前推导得出结果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。</a:t>
            </a: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5" name="标题 1"/>
          <p:cNvSpPr/>
          <p:nvPr>
            <p:custDataLst>
              <p:tags r:id="rId1"/>
            </p:custDataLst>
          </p:nvPr>
        </p:nvSpPr>
        <p:spPr>
          <a:xfrm>
            <a:off x="1609434" y="7887"/>
            <a:ext cx="3158296" cy="589578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marL="0" lvl="0" algn="ctr" defTabSz="914400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/>
            <a:r>
              <a:rPr lang="en-US" altLang="zh-CN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Diffusion</a:t>
            </a:r>
            <a:r>
              <a:rPr lang="zh-CN" altLang="en-US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Model</a:t>
            </a:r>
            <a:r>
              <a:rPr lang="zh-CN" altLang="en-US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的原理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-635" y="201644"/>
            <a:ext cx="1457960" cy="514350"/>
            <a:chOff x="-1" y="1223"/>
            <a:chExt cx="2296" cy="810"/>
          </a:xfrm>
        </p:grpSpPr>
        <p:sp>
          <p:nvSpPr>
            <p:cNvPr id="32" name="矩形 31"/>
            <p:cNvSpPr/>
            <p:nvPr>
              <p:custDataLst>
                <p:tags r:id="rId3"/>
              </p:custDataLst>
            </p:nvPr>
          </p:nvSpPr>
          <p:spPr>
            <a:xfrm>
              <a:off x="983" y="1223"/>
              <a:ext cx="1313" cy="810"/>
            </a:xfrm>
            <a:prstGeom prst="rect">
              <a:avLst/>
            </a:prstGeom>
            <a:solidFill>
              <a:srgbClr val="026DF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4"/>
              </p:custDataLst>
            </p:nvPr>
          </p:nvSpPr>
          <p:spPr>
            <a:xfrm>
              <a:off x="684" y="1223"/>
              <a:ext cx="1023" cy="810"/>
            </a:xfrm>
            <a:prstGeom prst="rect">
              <a:avLst/>
            </a:prstGeom>
            <a:solidFill>
              <a:srgbClr val="026D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2" name="矩形 1"/>
            <p:cNvSpPr/>
            <p:nvPr>
              <p:custDataLst>
                <p:tags r:id="rId5"/>
              </p:custDataLst>
            </p:nvPr>
          </p:nvSpPr>
          <p:spPr>
            <a:xfrm>
              <a:off x="-1" y="1223"/>
              <a:ext cx="1307" cy="810"/>
            </a:xfrm>
            <a:prstGeom prst="rect">
              <a:avLst/>
            </a:prstGeom>
            <a:solidFill>
              <a:srgbClr val="026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6"/>
              </p:custDataLst>
            </p:nvPr>
          </p:nvSpPr>
          <p:spPr>
            <a:xfrm>
              <a:off x="699" y="1233"/>
              <a:ext cx="424" cy="67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619250" y="341344"/>
            <a:ext cx="5046345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</a:t>
            </a:r>
            <a:r>
              <a:rPr lang="zh-CN" altLang="en-US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</a:t>
            </a: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3" name="AutoShape 2" descr="image-202310250947519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AutoShape 4" descr="image-2023102509475195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13141E9-2535-C873-4D22-A54EA30C13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7384" y="1659132"/>
            <a:ext cx="71628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842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414337" y="1043748"/>
            <a:ext cx="10669975" cy="4336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" altLang="zh-CN" sz="1400" b="0" i="0" dirty="0">
                <a:effectLst/>
                <a:latin typeface="+mn-ea"/>
                <a:ea typeface="+mn-ea"/>
              </a:rPr>
              <a:t>Diffusion Model</a:t>
            </a:r>
            <a:r>
              <a:rPr lang="zh-CN" altLang="en-US" sz="1400" b="0" i="0" dirty="0">
                <a:effectLst/>
                <a:latin typeface="+mn-ea"/>
                <a:ea typeface="+mn-ea"/>
              </a:rPr>
              <a:t>的实现流程：</a:t>
            </a:r>
            <a:endParaRPr lang="en-US" altLang="zh-CN" sz="1400" b="0" i="0" dirty="0">
              <a:effectLst/>
              <a:latin typeface="+mn-ea"/>
              <a:ea typeface="+mn-ea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+mn-ea"/>
              <a:ea typeface="+mn-ea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+mn-ea"/>
              <a:ea typeface="+mn-ea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+mn-ea"/>
              <a:ea typeface="+mn-ea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+mn-ea"/>
              <a:ea typeface="+mn-ea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+mn-ea"/>
              <a:ea typeface="+mn-ea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+mn-ea"/>
              <a:ea typeface="+mn-ea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+mn-ea"/>
              <a:ea typeface="+mn-ea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+mn-ea"/>
              <a:ea typeface="+mn-ea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5" name="标题 1"/>
          <p:cNvSpPr/>
          <p:nvPr>
            <p:custDataLst>
              <p:tags r:id="rId1"/>
            </p:custDataLst>
          </p:nvPr>
        </p:nvSpPr>
        <p:spPr>
          <a:xfrm>
            <a:off x="1609434" y="7887"/>
            <a:ext cx="3158296" cy="589578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marL="0" lvl="0" algn="ctr" defTabSz="914400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/>
            <a:r>
              <a:rPr lang="en-US" altLang="zh-CN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Diffusion</a:t>
            </a:r>
            <a:r>
              <a:rPr lang="zh-CN" altLang="en-US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Model</a:t>
            </a:r>
            <a:r>
              <a:rPr lang="zh-CN" altLang="en-US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的原理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-635" y="201644"/>
            <a:ext cx="1457960" cy="514350"/>
            <a:chOff x="-1" y="1223"/>
            <a:chExt cx="2296" cy="810"/>
          </a:xfrm>
        </p:grpSpPr>
        <p:sp>
          <p:nvSpPr>
            <p:cNvPr id="32" name="矩形 31"/>
            <p:cNvSpPr/>
            <p:nvPr>
              <p:custDataLst>
                <p:tags r:id="rId3"/>
              </p:custDataLst>
            </p:nvPr>
          </p:nvSpPr>
          <p:spPr>
            <a:xfrm>
              <a:off x="983" y="1223"/>
              <a:ext cx="1313" cy="810"/>
            </a:xfrm>
            <a:prstGeom prst="rect">
              <a:avLst/>
            </a:prstGeom>
            <a:solidFill>
              <a:srgbClr val="026DF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4"/>
              </p:custDataLst>
            </p:nvPr>
          </p:nvSpPr>
          <p:spPr>
            <a:xfrm>
              <a:off x="684" y="1223"/>
              <a:ext cx="1023" cy="810"/>
            </a:xfrm>
            <a:prstGeom prst="rect">
              <a:avLst/>
            </a:prstGeom>
            <a:solidFill>
              <a:srgbClr val="026D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2" name="矩形 1"/>
            <p:cNvSpPr/>
            <p:nvPr>
              <p:custDataLst>
                <p:tags r:id="rId5"/>
              </p:custDataLst>
            </p:nvPr>
          </p:nvSpPr>
          <p:spPr>
            <a:xfrm>
              <a:off x="-1" y="1223"/>
              <a:ext cx="1307" cy="810"/>
            </a:xfrm>
            <a:prstGeom prst="rect">
              <a:avLst/>
            </a:prstGeom>
            <a:solidFill>
              <a:srgbClr val="026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6"/>
              </p:custDataLst>
            </p:nvPr>
          </p:nvSpPr>
          <p:spPr>
            <a:xfrm>
              <a:off x="699" y="1233"/>
              <a:ext cx="424" cy="67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619250" y="341344"/>
            <a:ext cx="5046345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</a:t>
            </a:r>
            <a:r>
              <a:rPr lang="zh-CN" altLang="en-US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</a:t>
            </a: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3" name="AutoShape 2" descr="image-202310250947519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AutoShape 4" descr="image-2023102509475195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2DFAEEC-2A38-4A31-0608-9CCFF1122A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2870" y="1478065"/>
            <a:ext cx="4267200" cy="21209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4E32A4E-D6E9-E667-1CDE-19CE52E723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42070" y="4179092"/>
            <a:ext cx="4368800" cy="21717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D2B1435-5ECD-F0A6-A61D-93DDF575C54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8485" y="1629683"/>
            <a:ext cx="6087110" cy="213895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F78FD46-8D3E-CF2B-4889-90F48629973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6122" y="4013229"/>
            <a:ext cx="5470150" cy="250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626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414336" y="1043748"/>
            <a:ext cx="11357249" cy="6921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图像空间是巨大的，具有三个颜色通道的 </a:t>
            </a:r>
            <a:r>
              <a:rPr lang="en-US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512×512 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图像是一个 </a:t>
            </a:r>
            <a:r>
              <a:rPr lang="en-US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786432 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维的空间！</a:t>
            </a: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200000"/>
              </a:lnSpc>
            </a:pP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Stable Diffusion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旨在解决速度问题。</a:t>
            </a: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Stable Diffusion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利用潜在空间扩散（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L</a:t>
            </a: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atent diffusion</a:t>
            </a:r>
            <a:r>
              <a:rPr lang="zh-CN" altLang="e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）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的模型。它不是在高维图像空间中操作，而是首先将图像压缩到潜空间（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L</a:t>
            </a: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atent space</a:t>
            </a:r>
            <a:r>
              <a:rPr lang="zh-CN" altLang="e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）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中，潜空间（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L</a:t>
            </a: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atent space</a:t>
            </a:r>
            <a:r>
              <a:rPr lang="zh-CN" altLang="e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）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相对于原始图像空间小了很多倍，所以速度会有较大的提升。</a:t>
            </a: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rgbClr val="00000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5" name="标题 1"/>
          <p:cNvSpPr/>
          <p:nvPr>
            <p:custDataLst>
              <p:tags r:id="rId1"/>
            </p:custDataLst>
          </p:nvPr>
        </p:nvSpPr>
        <p:spPr>
          <a:xfrm>
            <a:off x="1609434" y="7887"/>
            <a:ext cx="3158296" cy="589578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marL="0" lvl="0" algn="ctr" defTabSz="914400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/>
            <a:r>
              <a:rPr lang="en-US" altLang="zh-CN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Diffusion</a:t>
            </a:r>
            <a:r>
              <a:rPr lang="zh-CN" altLang="en-US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Model</a:t>
            </a:r>
            <a:r>
              <a:rPr lang="zh-CN" altLang="en-US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的原理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-635" y="201644"/>
            <a:ext cx="1457960" cy="514350"/>
            <a:chOff x="-1" y="1223"/>
            <a:chExt cx="2296" cy="810"/>
          </a:xfrm>
        </p:grpSpPr>
        <p:sp>
          <p:nvSpPr>
            <p:cNvPr id="32" name="矩形 31"/>
            <p:cNvSpPr/>
            <p:nvPr>
              <p:custDataLst>
                <p:tags r:id="rId3"/>
              </p:custDataLst>
            </p:nvPr>
          </p:nvSpPr>
          <p:spPr>
            <a:xfrm>
              <a:off x="983" y="1223"/>
              <a:ext cx="1313" cy="810"/>
            </a:xfrm>
            <a:prstGeom prst="rect">
              <a:avLst/>
            </a:prstGeom>
            <a:solidFill>
              <a:srgbClr val="026DF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4"/>
              </p:custDataLst>
            </p:nvPr>
          </p:nvSpPr>
          <p:spPr>
            <a:xfrm>
              <a:off x="684" y="1223"/>
              <a:ext cx="1023" cy="810"/>
            </a:xfrm>
            <a:prstGeom prst="rect">
              <a:avLst/>
            </a:prstGeom>
            <a:solidFill>
              <a:srgbClr val="026D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2" name="矩形 1"/>
            <p:cNvSpPr/>
            <p:nvPr>
              <p:custDataLst>
                <p:tags r:id="rId5"/>
              </p:custDataLst>
            </p:nvPr>
          </p:nvSpPr>
          <p:spPr>
            <a:xfrm>
              <a:off x="-1" y="1223"/>
              <a:ext cx="1307" cy="810"/>
            </a:xfrm>
            <a:prstGeom prst="rect">
              <a:avLst/>
            </a:prstGeom>
            <a:solidFill>
              <a:srgbClr val="026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6"/>
              </p:custDataLst>
            </p:nvPr>
          </p:nvSpPr>
          <p:spPr>
            <a:xfrm>
              <a:off x="699" y="1233"/>
              <a:ext cx="424" cy="67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619250" y="341344"/>
            <a:ext cx="5046345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</a:t>
            </a:r>
            <a:r>
              <a:rPr lang="zh-CN" altLang="en-US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</a:t>
            </a: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3" name="AutoShape 2" descr="image-202310250947519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AutoShape 4" descr="image-2023102509475195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AA98ADF-DC7E-99AE-0B08-901CE0CDCD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31505" y="1537398"/>
            <a:ext cx="3303354" cy="331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77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/>
          <p:nvPr>
            <p:custDataLst>
              <p:tags r:id="rId1"/>
            </p:custDataLst>
          </p:nvPr>
        </p:nvSpPr>
        <p:spPr>
          <a:xfrm>
            <a:off x="1609434" y="7887"/>
            <a:ext cx="3158296" cy="589578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marL="0" lvl="0" algn="ctr" defTabSz="914400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/>
            <a:r>
              <a:rPr lang="en-US" altLang="zh-CN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Stable Diffusion</a:t>
            </a:r>
            <a:r>
              <a:rPr lang="zh-CN" altLang="en-US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的架构</a:t>
            </a:r>
            <a:endParaRPr lang="zh-CN" altLang="en-US" sz="1800" b="1" dirty="0">
              <a:solidFill>
                <a:srgbClr val="026D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-635" y="201644"/>
            <a:ext cx="1457960" cy="514350"/>
            <a:chOff x="-1" y="1223"/>
            <a:chExt cx="2296" cy="810"/>
          </a:xfrm>
        </p:grpSpPr>
        <p:sp>
          <p:nvSpPr>
            <p:cNvPr id="32" name="矩形 31"/>
            <p:cNvSpPr/>
            <p:nvPr>
              <p:custDataLst>
                <p:tags r:id="rId3"/>
              </p:custDataLst>
            </p:nvPr>
          </p:nvSpPr>
          <p:spPr>
            <a:xfrm>
              <a:off x="983" y="1223"/>
              <a:ext cx="1313" cy="810"/>
            </a:xfrm>
            <a:prstGeom prst="rect">
              <a:avLst/>
            </a:prstGeom>
            <a:solidFill>
              <a:srgbClr val="026DF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4"/>
              </p:custDataLst>
            </p:nvPr>
          </p:nvSpPr>
          <p:spPr>
            <a:xfrm>
              <a:off x="684" y="1223"/>
              <a:ext cx="1023" cy="810"/>
            </a:xfrm>
            <a:prstGeom prst="rect">
              <a:avLst/>
            </a:prstGeom>
            <a:solidFill>
              <a:srgbClr val="026D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2" name="矩形 1"/>
            <p:cNvSpPr/>
            <p:nvPr>
              <p:custDataLst>
                <p:tags r:id="rId5"/>
              </p:custDataLst>
            </p:nvPr>
          </p:nvSpPr>
          <p:spPr>
            <a:xfrm>
              <a:off x="-1" y="1223"/>
              <a:ext cx="1307" cy="810"/>
            </a:xfrm>
            <a:prstGeom prst="rect">
              <a:avLst/>
            </a:prstGeom>
            <a:solidFill>
              <a:srgbClr val="026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6"/>
              </p:custDataLst>
            </p:nvPr>
          </p:nvSpPr>
          <p:spPr>
            <a:xfrm>
              <a:off x="699" y="1233"/>
              <a:ext cx="424" cy="67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619250" y="341344"/>
            <a:ext cx="5046345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..........................................................................</a:t>
            </a: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3" name="AutoShape 2" descr="image-202310250947519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AutoShape 4" descr="image-2023102509475195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6" name="íṣľíde"/>
          <p:cNvGrpSpPr/>
          <p:nvPr/>
        </p:nvGrpSpPr>
        <p:grpSpPr>
          <a:xfrm>
            <a:off x="379570" y="4628893"/>
            <a:ext cx="11432858" cy="2021113"/>
            <a:chOff x="977959" y="2418443"/>
            <a:chExt cx="10277046" cy="2021113"/>
          </a:xfrm>
        </p:grpSpPr>
        <p:grpSp>
          <p:nvGrpSpPr>
            <p:cNvPr id="17" name="iš1îḑê">
              <a:extLst>
                <a:ext uri="{FF2B5EF4-FFF2-40B4-BE49-F238E27FC236}">
                  <a16:creationId xmlns:a16="http://schemas.microsoft.com/office/drawing/2014/main" id="{5C5BE658-4AB6-47BC-AE56-B0986CFB3253}"/>
                </a:ext>
              </a:extLst>
            </p:cNvPr>
            <p:cNvGrpSpPr/>
            <p:nvPr/>
          </p:nvGrpSpPr>
          <p:grpSpPr>
            <a:xfrm>
              <a:off x="977959" y="2418443"/>
              <a:ext cx="3281528" cy="2021113"/>
              <a:chOff x="1214272" y="3004168"/>
              <a:chExt cx="3281528" cy="2021113"/>
            </a:xfrm>
          </p:grpSpPr>
          <p:sp>
            <p:nvSpPr>
              <p:cNvPr id="33" name="işlídê">
                <a:extLst>
                  <a:ext uri="{FF2B5EF4-FFF2-40B4-BE49-F238E27FC236}">
                    <a16:creationId xmlns:a16="http://schemas.microsoft.com/office/drawing/2014/main" id="{9991C033-F383-4B9A-A033-AFBB608DDC1E}"/>
                  </a:ext>
                </a:extLst>
              </p:cNvPr>
              <p:cNvSpPr/>
              <p:nvPr/>
            </p:nvSpPr>
            <p:spPr>
              <a:xfrm>
                <a:off x="1214272" y="3004168"/>
                <a:ext cx="3281528" cy="20211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0" dist="127000" dir="4200000" algn="ctr" rotWithShape="0">
                  <a:srgbClr val="000000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4" name="íSļiďe">
                <a:extLst>
                  <a:ext uri="{FF2B5EF4-FFF2-40B4-BE49-F238E27FC236}">
                    <a16:creationId xmlns:a16="http://schemas.microsoft.com/office/drawing/2014/main" id="{4F922413-A158-49BC-BDED-BDB312ED88DA}"/>
                  </a:ext>
                </a:extLst>
              </p:cNvPr>
              <p:cNvSpPr txBox="1"/>
              <p:nvPr/>
            </p:nvSpPr>
            <p:spPr>
              <a:xfrm>
                <a:off x="1589312" y="3134945"/>
                <a:ext cx="1813317" cy="3508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00" dirty="0" err="1">
                    <a:latin typeface="腾讯体 W7" panose="020C08030202040F0204" pitchFamily="34" charset="-122"/>
                    <a:ea typeface="腾讯体 W7" panose="020C08030202040F0204" pitchFamily="34" charset="-122"/>
                  </a:rPr>
                  <a:t>ClipText</a:t>
                </a:r>
                <a:r>
                  <a:rPr lang="en-US" altLang="zh-CN" sz="1400" dirty="0">
                    <a:latin typeface="腾讯体 W7" panose="020C08030202040F0204" pitchFamily="34" charset="-122"/>
                    <a:ea typeface="腾讯体 W7" panose="020C08030202040F0204" pitchFamily="34" charset="-122"/>
                  </a:rPr>
                  <a:t> </a:t>
                </a:r>
                <a:r>
                  <a:rPr lang="zh-CN" altLang="en-US" sz="1400" dirty="0">
                    <a:latin typeface="腾讯体 W7" panose="020C08030202040F0204" pitchFamily="34" charset="-122"/>
                    <a:ea typeface="腾讯体 W7" panose="020C08030202040F0204" pitchFamily="34" charset="-122"/>
                  </a:rPr>
                  <a:t>文本编码器</a:t>
                </a:r>
                <a:endParaRPr lang="en-US" altLang="zh-CN" sz="1400" dirty="0">
                  <a:solidFill>
                    <a:schemeClr val="accent1"/>
                  </a:solidFill>
                  <a:latin typeface="腾讯体 W7" panose="020C08030202040F0204" pitchFamily="34" charset="-122"/>
                  <a:ea typeface="腾讯体 W7" panose="020C08030202040F0204" pitchFamily="34" charset="-122"/>
                </a:endParaRPr>
              </a:p>
            </p:txBody>
          </p:sp>
          <p:sp>
            <p:nvSpPr>
              <p:cNvPr id="35" name="iśľiḍè">
                <a:extLst>
                  <a:ext uri="{FF2B5EF4-FFF2-40B4-BE49-F238E27FC236}">
                    <a16:creationId xmlns:a16="http://schemas.microsoft.com/office/drawing/2014/main" id="{F8B61A92-C6A7-498F-80CE-C7687F69239E}"/>
                  </a:ext>
                </a:extLst>
              </p:cNvPr>
              <p:cNvSpPr txBox="1"/>
              <p:nvPr/>
            </p:nvSpPr>
            <p:spPr>
              <a:xfrm>
                <a:off x="1376914" y="3529155"/>
                <a:ext cx="292838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用于解析提示词的 </a:t>
                </a:r>
                <a:r>
                  <a:rPr lang="en-US" altLang="zh-CN" sz="1200" dirty="0"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CLIP</a:t>
                </a:r>
                <a:r>
                  <a:rPr lang="zh-CN" altLang="en-US" sz="1200" dirty="0"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模型</a:t>
                </a:r>
                <a:endParaRPr lang="en-US" altLang="zh-CN" sz="1200" dirty="0">
                  <a:latin typeface="TencentSans W3" panose="020C04030202040F0204" pitchFamily="34" charset="-122"/>
                  <a:ea typeface="TencentSans W3" panose="020C04030202040F0204" pitchFamily="34" charset="-122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zh-CN" altLang="en-US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输入是文本</a:t>
                </a:r>
                <a:r>
                  <a:rPr lang="en" altLang="zh-CN" sz="1200" b="0" i="0" dirty="0" err="1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promt</a:t>
                </a:r>
                <a:endParaRPr lang="en" altLang="zh-CN" sz="1200" b="0" i="0" dirty="0">
                  <a:effectLst/>
                  <a:latin typeface="TencentSans W3" panose="020C04030202040F0204" pitchFamily="34" charset="-122"/>
                  <a:ea typeface="TencentSans W3" panose="020C04030202040F0204" pitchFamily="34" charset="-122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zh-CN" altLang="en-US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输出是文本的</a:t>
                </a:r>
                <a:r>
                  <a:rPr lang="en" altLang="zh-CN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token</a:t>
                </a:r>
                <a:r>
                  <a:rPr lang="zh-CN" altLang="en-US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嵌入向量，其中每个向量包含</a:t>
                </a:r>
                <a:r>
                  <a:rPr lang="en-US" altLang="zh-CN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768</a:t>
                </a:r>
                <a:r>
                  <a:rPr lang="zh-CN" altLang="en-US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个维度</a:t>
                </a:r>
                <a:r>
                  <a:rPr lang="zh-CN" altLang="en-US" sz="1200" b="0" i="0" dirty="0">
                    <a:effectLst/>
                    <a:latin typeface="Roboto" panose="02000000000000000000" pitchFamily="2" charset="0"/>
                  </a:rPr>
                  <a:t>。</a:t>
                </a:r>
                <a:endParaRPr lang="zh-CN" altLang="en-US" sz="1200" dirty="0">
                  <a:latin typeface="腾讯体 W3" panose="020C04030202040F0204" pitchFamily="34" charset="-122"/>
                  <a:ea typeface="腾讯体 W3" panose="020C04030202040F0204" pitchFamily="34" charset="-122"/>
                </a:endParaRPr>
              </a:p>
            </p:txBody>
          </p:sp>
          <p:cxnSp>
            <p:nvCxnSpPr>
              <p:cNvPr id="36" name="îŝļïdè">
                <a:extLst>
                  <a:ext uri="{FF2B5EF4-FFF2-40B4-BE49-F238E27FC236}">
                    <a16:creationId xmlns:a16="http://schemas.microsoft.com/office/drawing/2014/main" id="{6F1D9886-2130-4A5F-9BE1-AB6BBBC5A4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1734" y="4792508"/>
                <a:ext cx="572966" cy="0"/>
              </a:xfrm>
              <a:prstGeom prst="line">
                <a:avLst/>
              </a:prstGeom>
              <a:ln>
                <a:solidFill>
                  <a:schemeClr val="tx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íŝ1ïḑé">
                <a:extLst>
                  <a:ext uri="{FF2B5EF4-FFF2-40B4-BE49-F238E27FC236}">
                    <a16:creationId xmlns:a16="http://schemas.microsoft.com/office/drawing/2014/main" id="{902B2CF9-B151-4CB5-BB17-A9C42CA1FD68}"/>
                  </a:ext>
                </a:extLst>
              </p:cNvPr>
              <p:cNvSpPr/>
              <p:nvPr/>
            </p:nvSpPr>
            <p:spPr bwMode="auto">
              <a:xfrm>
                <a:off x="3962400" y="4476267"/>
                <a:ext cx="241332" cy="321776"/>
              </a:xfrm>
              <a:custGeom>
                <a:avLst/>
                <a:gdLst>
                  <a:gd name="connsiteX0" fmla="*/ 296523 w 400050"/>
                  <a:gd name="connsiteY0" fmla="*/ 621 h 533400"/>
                  <a:gd name="connsiteX1" fmla="*/ 296523 w 400050"/>
                  <a:gd name="connsiteY1" fmla="*/ 38721 h 533400"/>
                  <a:gd name="connsiteX2" fmla="*/ 401298 w 400050"/>
                  <a:gd name="connsiteY2" fmla="*/ 38721 h 533400"/>
                  <a:gd name="connsiteX3" fmla="*/ 401298 w 400050"/>
                  <a:gd name="connsiteY3" fmla="*/ 534021 h 533400"/>
                  <a:gd name="connsiteX4" fmla="*/ 1248 w 400050"/>
                  <a:gd name="connsiteY4" fmla="*/ 534021 h 533400"/>
                  <a:gd name="connsiteX5" fmla="*/ 1248 w 400050"/>
                  <a:gd name="connsiteY5" fmla="*/ 38721 h 533400"/>
                  <a:gd name="connsiteX6" fmla="*/ 106023 w 400050"/>
                  <a:gd name="connsiteY6" fmla="*/ 38721 h 533400"/>
                  <a:gd name="connsiteX7" fmla="*/ 106023 w 400050"/>
                  <a:gd name="connsiteY7" fmla="*/ 621 h 533400"/>
                  <a:gd name="connsiteX8" fmla="*/ 296523 w 400050"/>
                  <a:gd name="connsiteY8" fmla="*/ 621 h 533400"/>
                  <a:gd name="connsiteX9" fmla="*/ 106023 w 400050"/>
                  <a:gd name="connsiteY9" fmla="*/ 57771 h 533400"/>
                  <a:gd name="connsiteX10" fmla="*/ 20298 w 400050"/>
                  <a:gd name="connsiteY10" fmla="*/ 57771 h 533400"/>
                  <a:gd name="connsiteX11" fmla="*/ 20298 w 400050"/>
                  <a:gd name="connsiteY11" fmla="*/ 514971 h 533400"/>
                  <a:gd name="connsiteX12" fmla="*/ 382248 w 400050"/>
                  <a:gd name="connsiteY12" fmla="*/ 514971 h 533400"/>
                  <a:gd name="connsiteX13" fmla="*/ 382248 w 400050"/>
                  <a:gd name="connsiteY13" fmla="*/ 57771 h 533400"/>
                  <a:gd name="connsiteX14" fmla="*/ 296523 w 400050"/>
                  <a:gd name="connsiteY14" fmla="*/ 57771 h 533400"/>
                  <a:gd name="connsiteX15" fmla="*/ 296523 w 400050"/>
                  <a:gd name="connsiteY15" fmla="*/ 95871 h 533400"/>
                  <a:gd name="connsiteX16" fmla="*/ 106023 w 400050"/>
                  <a:gd name="connsiteY16" fmla="*/ 95871 h 533400"/>
                  <a:gd name="connsiteX17" fmla="*/ 106023 w 400050"/>
                  <a:gd name="connsiteY17" fmla="*/ 57771 h 533400"/>
                  <a:gd name="connsiteX18" fmla="*/ 201273 w 400050"/>
                  <a:gd name="connsiteY18" fmla="*/ 343521 h 533400"/>
                  <a:gd name="connsiteX19" fmla="*/ 201273 w 400050"/>
                  <a:gd name="connsiteY19" fmla="*/ 362571 h 533400"/>
                  <a:gd name="connsiteX20" fmla="*/ 86973 w 400050"/>
                  <a:gd name="connsiteY20" fmla="*/ 362571 h 533400"/>
                  <a:gd name="connsiteX21" fmla="*/ 86973 w 400050"/>
                  <a:gd name="connsiteY21" fmla="*/ 343521 h 533400"/>
                  <a:gd name="connsiteX22" fmla="*/ 201273 w 400050"/>
                  <a:gd name="connsiteY22" fmla="*/ 343521 h 533400"/>
                  <a:gd name="connsiteX23" fmla="*/ 315573 w 400050"/>
                  <a:gd name="connsiteY23" fmla="*/ 267321 h 533400"/>
                  <a:gd name="connsiteX24" fmla="*/ 315573 w 400050"/>
                  <a:gd name="connsiteY24" fmla="*/ 286371 h 533400"/>
                  <a:gd name="connsiteX25" fmla="*/ 86973 w 400050"/>
                  <a:gd name="connsiteY25" fmla="*/ 286371 h 533400"/>
                  <a:gd name="connsiteX26" fmla="*/ 86973 w 400050"/>
                  <a:gd name="connsiteY26" fmla="*/ 267321 h 533400"/>
                  <a:gd name="connsiteX27" fmla="*/ 315573 w 400050"/>
                  <a:gd name="connsiteY27" fmla="*/ 267321 h 533400"/>
                  <a:gd name="connsiteX28" fmla="*/ 315573 w 400050"/>
                  <a:gd name="connsiteY28" fmla="*/ 191121 h 533400"/>
                  <a:gd name="connsiteX29" fmla="*/ 315573 w 400050"/>
                  <a:gd name="connsiteY29" fmla="*/ 210171 h 533400"/>
                  <a:gd name="connsiteX30" fmla="*/ 86973 w 400050"/>
                  <a:gd name="connsiteY30" fmla="*/ 210171 h 533400"/>
                  <a:gd name="connsiteX31" fmla="*/ 86973 w 400050"/>
                  <a:gd name="connsiteY31" fmla="*/ 191121 h 533400"/>
                  <a:gd name="connsiteX32" fmla="*/ 315573 w 400050"/>
                  <a:gd name="connsiteY32" fmla="*/ 191121 h 533400"/>
                  <a:gd name="connsiteX33" fmla="*/ 277473 w 400050"/>
                  <a:gd name="connsiteY33" fmla="*/ 19671 h 533400"/>
                  <a:gd name="connsiteX34" fmla="*/ 125073 w 400050"/>
                  <a:gd name="connsiteY34" fmla="*/ 19671 h 533400"/>
                  <a:gd name="connsiteX35" fmla="*/ 125073 w 400050"/>
                  <a:gd name="connsiteY35" fmla="*/ 76821 h 533400"/>
                  <a:gd name="connsiteX36" fmla="*/ 277473 w 400050"/>
                  <a:gd name="connsiteY36" fmla="*/ 76821 h 533400"/>
                  <a:gd name="connsiteX37" fmla="*/ 277473 w 400050"/>
                  <a:gd name="connsiteY37" fmla="*/ 19671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400050" h="533400">
                    <a:moveTo>
                      <a:pt x="296523" y="621"/>
                    </a:moveTo>
                    <a:lnTo>
                      <a:pt x="296523" y="38721"/>
                    </a:lnTo>
                    <a:lnTo>
                      <a:pt x="401298" y="38721"/>
                    </a:lnTo>
                    <a:lnTo>
                      <a:pt x="401298" y="534021"/>
                    </a:lnTo>
                    <a:lnTo>
                      <a:pt x="1248" y="534021"/>
                    </a:lnTo>
                    <a:lnTo>
                      <a:pt x="1248" y="38721"/>
                    </a:lnTo>
                    <a:lnTo>
                      <a:pt x="106023" y="38721"/>
                    </a:lnTo>
                    <a:lnTo>
                      <a:pt x="106023" y="621"/>
                    </a:lnTo>
                    <a:lnTo>
                      <a:pt x="296523" y="621"/>
                    </a:lnTo>
                    <a:close/>
                    <a:moveTo>
                      <a:pt x="106023" y="57771"/>
                    </a:moveTo>
                    <a:lnTo>
                      <a:pt x="20298" y="57771"/>
                    </a:lnTo>
                    <a:lnTo>
                      <a:pt x="20298" y="514971"/>
                    </a:lnTo>
                    <a:lnTo>
                      <a:pt x="382248" y="514971"/>
                    </a:lnTo>
                    <a:lnTo>
                      <a:pt x="382248" y="57771"/>
                    </a:lnTo>
                    <a:lnTo>
                      <a:pt x="296523" y="57771"/>
                    </a:lnTo>
                    <a:lnTo>
                      <a:pt x="296523" y="95871"/>
                    </a:lnTo>
                    <a:lnTo>
                      <a:pt x="106023" y="95871"/>
                    </a:lnTo>
                    <a:lnTo>
                      <a:pt x="106023" y="57771"/>
                    </a:lnTo>
                    <a:close/>
                    <a:moveTo>
                      <a:pt x="201273" y="343521"/>
                    </a:moveTo>
                    <a:lnTo>
                      <a:pt x="201273" y="362571"/>
                    </a:lnTo>
                    <a:lnTo>
                      <a:pt x="86973" y="362571"/>
                    </a:lnTo>
                    <a:lnTo>
                      <a:pt x="86973" y="343521"/>
                    </a:lnTo>
                    <a:lnTo>
                      <a:pt x="201273" y="343521"/>
                    </a:lnTo>
                    <a:close/>
                    <a:moveTo>
                      <a:pt x="315573" y="267321"/>
                    </a:moveTo>
                    <a:lnTo>
                      <a:pt x="315573" y="286371"/>
                    </a:lnTo>
                    <a:lnTo>
                      <a:pt x="86973" y="286371"/>
                    </a:lnTo>
                    <a:lnTo>
                      <a:pt x="86973" y="267321"/>
                    </a:lnTo>
                    <a:lnTo>
                      <a:pt x="315573" y="267321"/>
                    </a:lnTo>
                    <a:close/>
                    <a:moveTo>
                      <a:pt x="315573" y="191121"/>
                    </a:moveTo>
                    <a:lnTo>
                      <a:pt x="315573" y="210171"/>
                    </a:lnTo>
                    <a:lnTo>
                      <a:pt x="86973" y="210171"/>
                    </a:lnTo>
                    <a:lnTo>
                      <a:pt x="86973" y="191121"/>
                    </a:lnTo>
                    <a:lnTo>
                      <a:pt x="315573" y="191121"/>
                    </a:lnTo>
                    <a:close/>
                    <a:moveTo>
                      <a:pt x="277473" y="19671"/>
                    </a:moveTo>
                    <a:lnTo>
                      <a:pt x="125073" y="19671"/>
                    </a:lnTo>
                    <a:lnTo>
                      <a:pt x="125073" y="76821"/>
                    </a:lnTo>
                    <a:lnTo>
                      <a:pt x="277473" y="76821"/>
                    </a:lnTo>
                    <a:lnTo>
                      <a:pt x="277473" y="19671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>
                <a:solidFill>
                  <a:schemeClr val="accent1"/>
                </a:solidFill>
              </a:ln>
            </p:spPr>
          </p:sp>
        </p:grpSp>
        <p:grpSp>
          <p:nvGrpSpPr>
            <p:cNvPr id="18" name="íśļîḓê">
              <a:extLst>
                <a:ext uri="{FF2B5EF4-FFF2-40B4-BE49-F238E27FC236}">
                  <a16:creationId xmlns:a16="http://schemas.microsoft.com/office/drawing/2014/main" id="{61B850FD-AA6D-4739-AF59-22E8D4294343}"/>
                </a:ext>
              </a:extLst>
            </p:cNvPr>
            <p:cNvGrpSpPr/>
            <p:nvPr/>
          </p:nvGrpSpPr>
          <p:grpSpPr>
            <a:xfrm>
              <a:off x="4218312" y="2418443"/>
              <a:ext cx="3686342" cy="2021113"/>
              <a:chOff x="977349" y="3004168"/>
              <a:chExt cx="3686342" cy="2021113"/>
            </a:xfrm>
          </p:grpSpPr>
          <p:sp>
            <p:nvSpPr>
              <p:cNvPr id="25" name="iṥliḓè">
                <a:extLst>
                  <a:ext uri="{FF2B5EF4-FFF2-40B4-BE49-F238E27FC236}">
                    <a16:creationId xmlns:a16="http://schemas.microsoft.com/office/drawing/2014/main" id="{C6964AB9-607E-4D68-82B2-B08698142BD2}"/>
                  </a:ext>
                </a:extLst>
              </p:cNvPr>
              <p:cNvSpPr/>
              <p:nvPr/>
            </p:nvSpPr>
            <p:spPr>
              <a:xfrm>
                <a:off x="1214272" y="3004168"/>
                <a:ext cx="3281528" cy="20211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0" dist="127000" dir="4200000" algn="ctr" rotWithShape="0">
                  <a:srgbClr val="000000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6" name="îṣḻîḋé">
                <a:extLst>
                  <a:ext uri="{FF2B5EF4-FFF2-40B4-BE49-F238E27FC236}">
                    <a16:creationId xmlns:a16="http://schemas.microsoft.com/office/drawing/2014/main" id="{E77A1959-969A-4540-B40E-A83FDFBAF248}"/>
                  </a:ext>
                </a:extLst>
              </p:cNvPr>
              <p:cNvSpPr txBox="1"/>
              <p:nvPr/>
            </p:nvSpPr>
            <p:spPr>
              <a:xfrm>
                <a:off x="1627419" y="3162298"/>
                <a:ext cx="1742786" cy="3508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400" dirty="0">
                    <a:latin typeface="腾讯体 W7" panose="020C08030202040F0204" pitchFamily="34" charset="-122"/>
                    <a:ea typeface="腾讯体 W7" panose="020C08030202040F0204" pitchFamily="34" charset="-122"/>
                  </a:rPr>
                  <a:t>Diffusion </a:t>
                </a:r>
                <a:r>
                  <a:rPr lang="zh-CN" altLang="en-US" sz="1400" dirty="0">
                    <a:latin typeface="腾讯体 W7" panose="020C08030202040F0204" pitchFamily="34" charset="-122"/>
                    <a:ea typeface="腾讯体 W7" panose="020C08030202040F0204" pitchFamily="34" charset="-122"/>
                  </a:rPr>
                  <a:t>扩散模型</a:t>
                </a:r>
                <a:endParaRPr lang="en-US" altLang="zh-CN" sz="1400" dirty="0">
                  <a:solidFill>
                    <a:schemeClr val="accent1"/>
                  </a:solidFill>
                  <a:latin typeface="腾讯体 W7" panose="020C08030202040F0204" pitchFamily="34" charset="-122"/>
                  <a:ea typeface="腾讯体 W7" panose="020C08030202040F0204" pitchFamily="34" charset="-122"/>
                </a:endParaRPr>
              </a:p>
            </p:txBody>
          </p:sp>
          <p:sp>
            <p:nvSpPr>
              <p:cNvPr id="29" name="iş1îďê">
                <a:extLst>
                  <a:ext uri="{FF2B5EF4-FFF2-40B4-BE49-F238E27FC236}">
                    <a16:creationId xmlns:a16="http://schemas.microsoft.com/office/drawing/2014/main" id="{20DC5EBE-F707-496E-9C07-895C387ADD66}"/>
                  </a:ext>
                </a:extLst>
              </p:cNvPr>
              <p:cNvSpPr txBox="1"/>
              <p:nvPr/>
            </p:nvSpPr>
            <p:spPr>
              <a:xfrm>
                <a:off x="977349" y="3529155"/>
                <a:ext cx="3686342" cy="10291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1"/>
                <a:r>
                  <a:rPr lang="zh-CN" altLang="en-US" sz="1200" dirty="0"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用于生成图像的 </a:t>
                </a:r>
                <a:r>
                  <a:rPr lang="en-US" altLang="zh-CN" sz="1200" dirty="0"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U-Net </a:t>
                </a:r>
                <a:r>
                  <a:rPr lang="zh-CN" altLang="en-US" sz="1200" dirty="0"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和 </a:t>
                </a:r>
                <a:r>
                  <a:rPr lang="en-US" altLang="zh-CN" sz="1200" dirty="0"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Scheduler</a:t>
                </a: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:r>
                  <a:rPr lang="zh-CN" altLang="en-US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输入是文本嵌入和一个由噪声组成的初始多维数组</a:t>
                </a:r>
                <a:r>
                  <a:rPr lang="zh-CN" altLang="en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。</a:t>
                </a:r>
                <a:endParaRPr lang="en-US" altLang="zh-CN" sz="1200" b="0" i="0" dirty="0">
                  <a:effectLst/>
                  <a:latin typeface="TencentSans W3" panose="020C04030202040F0204" pitchFamily="34" charset="-122"/>
                  <a:ea typeface="TencentSans W3" panose="020C04030202040F0204" pitchFamily="34" charset="-122"/>
                </a:endParaRPr>
              </a:p>
              <a:p>
                <a:pPr marL="628650" lvl="1" indent="-171450">
                  <a:buFont typeface="Arial" panose="020B0604020202020204" pitchFamily="34" charset="0"/>
                  <a:buChar char="•"/>
                </a:pPr>
                <a:r>
                  <a:rPr lang="zh-CN" altLang="en-US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输出是一个经过处理的数据</a:t>
                </a:r>
                <a:r>
                  <a:rPr lang="zh-CN" altLang="en-US" sz="1200" b="0" i="0" dirty="0">
                    <a:effectLst/>
                    <a:latin typeface="Roboto" panose="02000000000000000000" pitchFamily="2" charset="0"/>
                  </a:rPr>
                  <a:t>。</a:t>
                </a:r>
                <a:endParaRPr lang="en-US" altLang="zh-CN" sz="1200" dirty="0">
                  <a:latin typeface="腾讯体 W3" panose="020C04030202040F0204" pitchFamily="34" charset="-122"/>
                  <a:ea typeface="腾讯体 W3" panose="020C04030202040F0204" pitchFamily="34" charset="-122"/>
                </a:endParaRPr>
              </a:p>
            </p:txBody>
          </p:sp>
          <p:cxnSp>
            <p:nvCxnSpPr>
              <p:cNvPr id="30" name="îṣ1îdè">
                <a:extLst>
                  <a:ext uri="{FF2B5EF4-FFF2-40B4-BE49-F238E27FC236}">
                    <a16:creationId xmlns:a16="http://schemas.microsoft.com/office/drawing/2014/main" id="{01869C08-3CD5-438B-BB8D-8414564AD8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1734" y="4792508"/>
                <a:ext cx="572966" cy="0"/>
              </a:xfrm>
              <a:prstGeom prst="line">
                <a:avLst/>
              </a:prstGeom>
              <a:ln>
                <a:solidFill>
                  <a:schemeClr val="tx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íṥḻíḍê">
                <a:extLst>
                  <a:ext uri="{FF2B5EF4-FFF2-40B4-BE49-F238E27FC236}">
                    <a16:creationId xmlns:a16="http://schemas.microsoft.com/office/drawing/2014/main" id="{D36784CF-7271-425A-9FB9-F39B50025689}"/>
                  </a:ext>
                </a:extLst>
              </p:cNvPr>
              <p:cNvSpPr/>
              <p:nvPr/>
            </p:nvSpPr>
            <p:spPr bwMode="auto">
              <a:xfrm>
                <a:off x="3922178" y="4476267"/>
                <a:ext cx="321776" cy="321776"/>
              </a:xfrm>
              <a:custGeom>
                <a:avLst/>
                <a:gdLst>
                  <a:gd name="connsiteX0" fmla="*/ 381864 w 533400"/>
                  <a:gd name="connsiteY0" fmla="*/ 621 h 533400"/>
                  <a:gd name="connsiteX1" fmla="*/ 381864 w 533400"/>
                  <a:gd name="connsiteY1" fmla="*/ 114921 h 533400"/>
                  <a:gd name="connsiteX2" fmla="*/ 534264 w 533400"/>
                  <a:gd name="connsiteY2" fmla="*/ 114921 h 533400"/>
                  <a:gd name="connsiteX3" fmla="*/ 534264 w 533400"/>
                  <a:gd name="connsiteY3" fmla="*/ 419721 h 533400"/>
                  <a:gd name="connsiteX4" fmla="*/ 381864 w 533400"/>
                  <a:gd name="connsiteY4" fmla="*/ 419721 h 533400"/>
                  <a:gd name="connsiteX5" fmla="*/ 381864 w 533400"/>
                  <a:gd name="connsiteY5" fmla="*/ 534021 h 533400"/>
                  <a:gd name="connsiteX6" fmla="*/ 153264 w 533400"/>
                  <a:gd name="connsiteY6" fmla="*/ 534021 h 533400"/>
                  <a:gd name="connsiteX7" fmla="*/ 153264 w 533400"/>
                  <a:gd name="connsiteY7" fmla="*/ 419721 h 533400"/>
                  <a:gd name="connsiteX8" fmla="*/ 864 w 533400"/>
                  <a:gd name="connsiteY8" fmla="*/ 419721 h 533400"/>
                  <a:gd name="connsiteX9" fmla="*/ 864 w 533400"/>
                  <a:gd name="connsiteY9" fmla="*/ 182644 h 533400"/>
                  <a:gd name="connsiteX10" fmla="*/ 63348 w 533400"/>
                  <a:gd name="connsiteY10" fmla="*/ 114921 h 533400"/>
                  <a:gd name="connsiteX11" fmla="*/ 153264 w 533400"/>
                  <a:gd name="connsiteY11" fmla="*/ 114921 h 533400"/>
                  <a:gd name="connsiteX12" fmla="*/ 153264 w 533400"/>
                  <a:gd name="connsiteY12" fmla="*/ 621 h 533400"/>
                  <a:gd name="connsiteX13" fmla="*/ 381864 w 533400"/>
                  <a:gd name="connsiteY13" fmla="*/ 621 h 533400"/>
                  <a:gd name="connsiteX14" fmla="*/ 362814 w 533400"/>
                  <a:gd name="connsiteY14" fmla="*/ 286371 h 533400"/>
                  <a:gd name="connsiteX15" fmla="*/ 172314 w 533400"/>
                  <a:gd name="connsiteY15" fmla="*/ 286371 h 533400"/>
                  <a:gd name="connsiteX16" fmla="*/ 172314 w 533400"/>
                  <a:gd name="connsiteY16" fmla="*/ 514971 h 533400"/>
                  <a:gd name="connsiteX17" fmla="*/ 362814 w 533400"/>
                  <a:gd name="connsiteY17" fmla="*/ 514971 h 533400"/>
                  <a:gd name="connsiteX18" fmla="*/ 362814 w 533400"/>
                  <a:gd name="connsiteY18" fmla="*/ 286371 h 533400"/>
                  <a:gd name="connsiteX19" fmla="*/ 515214 w 533400"/>
                  <a:gd name="connsiteY19" fmla="*/ 133971 h 533400"/>
                  <a:gd name="connsiteX20" fmla="*/ 71730 w 533400"/>
                  <a:gd name="connsiteY20" fmla="*/ 133971 h 533400"/>
                  <a:gd name="connsiteX21" fmla="*/ 19914 w 533400"/>
                  <a:gd name="connsiteY21" fmla="*/ 190073 h 533400"/>
                  <a:gd name="connsiteX22" fmla="*/ 19914 w 533400"/>
                  <a:gd name="connsiteY22" fmla="*/ 400671 h 533400"/>
                  <a:gd name="connsiteX23" fmla="*/ 153264 w 533400"/>
                  <a:gd name="connsiteY23" fmla="*/ 400671 h 533400"/>
                  <a:gd name="connsiteX24" fmla="*/ 153264 w 533400"/>
                  <a:gd name="connsiteY24" fmla="*/ 267321 h 533400"/>
                  <a:gd name="connsiteX25" fmla="*/ 381864 w 533400"/>
                  <a:gd name="connsiteY25" fmla="*/ 267321 h 533400"/>
                  <a:gd name="connsiteX26" fmla="*/ 381864 w 533400"/>
                  <a:gd name="connsiteY26" fmla="*/ 400671 h 533400"/>
                  <a:gd name="connsiteX27" fmla="*/ 515214 w 533400"/>
                  <a:gd name="connsiteY27" fmla="*/ 400671 h 533400"/>
                  <a:gd name="connsiteX28" fmla="*/ 515214 w 533400"/>
                  <a:gd name="connsiteY28" fmla="*/ 133971 h 533400"/>
                  <a:gd name="connsiteX29" fmla="*/ 462827 w 533400"/>
                  <a:gd name="connsiteY29" fmla="*/ 172071 h 533400"/>
                  <a:gd name="connsiteX30" fmla="*/ 477114 w 533400"/>
                  <a:gd name="connsiteY30" fmla="*/ 186359 h 533400"/>
                  <a:gd name="connsiteX31" fmla="*/ 462827 w 533400"/>
                  <a:gd name="connsiteY31" fmla="*/ 200646 h 533400"/>
                  <a:gd name="connsiteX32" fmla="*/ 448539 w 533400"/>
                  <a:gd name="connsiteY32" fmla="*/ 186359 h 533400"/>
                  <a:gd name="connsiteX33" fmla="*/ 462827 w 533400"/>
                  <a:gd name="connsiteY33" fmla="*/ 172071 h 533400"/>
                  <a:gd name="connsiteX34" fmla="*/ 362814 w 533400"/>
                  <a:gd name="connsiteY34" fmla="*/ 19671 h 533400"/>
                  <a:gd name="connsiteX35" fmla="*/ 172314 w 533400"/>
                  <a:gd name="connsiteY35" fmla="*/ 19671 h 533400"/>
                  <a:gd name="connsiteX36" fmla="*/ 172314 w 533400"/>
                  <a:gd name="connsiteY36" fmla="*/ 114921 h 533400"/>
                  <a:gd name="connsiteX37" fmla="*/ 362814 w 533400"/>
                  <a:gd name="connsiteY37" fmla="*/ 114921 h 533400"/>
                  <a:gd name="connsiteX38" fmla="*/ 362814 w 533400"/>
                  <a:gd name="connsiteY38" fmla="*/ 19671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533400" h="533400">
                    <a:moveTo>
                      <a:pt x="381864" y="621"/>
                    </a:moveTo>
                    <a:lnTo>
                      <a:pt x="381864" y="114921"/>
                    </a:lnTo>
                    <a:lnTo>
                      <a:pt x="534264" y="114921"/>
                    </a:lnTo>
                    <a:lnTo>
                      <a:pt x="534264" y="419721"/>
                    </a:lnTo>
                    <a:lnTo>
                      <a:pt x="381864" y="419721"/>
                    </a:lnTo>
                    <a:lnTo>
                      <a:pt x="381864" y="534021"/>
                    </a:lnTo>
                    <a:lnTo>
                      <a:pt x="153264" y="534021"/>
                    </a:lnTo>
                    <a:lnTo>
                      <a:pt x="153264" y="419721"/>
                    </a:lnTo>
                    <a:lnTo>
                      <a:pt x="864" y="419721"/>
                    </a:lnTo>
                    <a:lnTo>
                      <a:pt x="864" y="182644"/>
                    </a:lnTo>
                    <a:lnTo>
                      <a:pt x="63348" y="114921"/>
                    </a:lnTo>
                    <a:lnTo>
                      <a:pt x="153264" y="114921"/>
                    </a:lnTo>
                    <a:lnTo>
                      <a:pt x="153264" y="621"/>
                    </a:lnTo>
                    <a:lnTo>
                      <a:pt x="381864" y="621"/>
                    </a:lnTo>
                    <a:close/>
                    <a:moveTo>
                      <a:pt x="362814" y="286371"/>
                    </a:moveTo>
                    <a:lnTo>
                      <a:pt x="172314" y="286371"/>
                    </a:lnTo>
                    <a:lnTo>
                      <a:pt x="172314" y="514971"/>
                    </a:lnTo>
                    <a:lnTo>
                      <a:pt x="362814" y="514971"/>
                    </a:lnTo>
                    <a:lnTo>
                      <a:pt x="362814" y="286371"/>
                    </a:lnTo>
                    <a:close/>
                    <a:moveTo>
                      <a:pt x="515214" y="133971"/>
                    </a:moveTo>
                    <a:lnTo>
                      <a:pt x="71730" y="133971"/>
                    </a:lnTo>
                    <a:lnTo>
                      <a:pt x="19914" y="190073"/>
                    </a:lnTo>
                    <a:lnTo>
                      <a:pt x="19914" y="400671"/>
                    </a:lnTo>
                    <a:lnTo>
                      <a:pt x="153264" y="400671"/>
                    </a:lnTo>
                    <a:lnTo>
                      <a:pt x="153264" y="267321"/>
                    </a:lnTo>
                    <a:lnTo>
                      <a:pt x="381864" y="267321"/>
                    </a:lnTo>
                    <a:lnTo>
                      <a:pt x="381864" y="400671"/>
                    </a:lnTo>
                    <a:lnTo>
                      <a:pt x="515214" y="400671"/>
                    </a:lnTo>
                    <a:lnTo>
                      <a:pt x="515214" y="133971"/>
                    </a:lnTo>
                    <a:close/>
                    <a:moveTo>
                      <a:pt x="462827" y="172071"/>
                    </a:moveTo>
                    <a:cubicBezTo>
                      <a:pt x="470732" y="172071"/>
                      <a:pt x="477114" y="178453"/>
                      <a:pt x="477114" y="186359"/>
                    </a:cubicBezTo>
                    <a:cubicBezTo>
                      <a:pt x="477114" y="194264"/>
                      <a:pt x="470732" y="200646"/>
                      <a:pt x="462827" y="200646"/>
                    </a:cubicBezTo>
                    <a:cubicBezTo>
                      <a:pt x="454921" y="200646"/>
                      <a:pt x="448539" y="194264"/>
                      <a:pt x="448539" y="186359"/>
                    </a:cubicBezTo>
                    <a:cubicBezTo>
                      <a:pt x="448539" y="178453"/>
                      <a:pt x="454921" y="172071"/>
                      <a:pt x="462827" y="172071"/>
                    </a:cubicBezTo>
                    <a:close/>
                    <a:moveTo>
                      <a:pt x="362814" y="19671"/>
                    </a:moveTo>
                    <a:lnTo>
                      <a:pt x="172314" y="19671"/>
                    </a:lnTo>
                    <a:lnTo>
                      <a:pt x="172314" y="114921"/>
                    </a:lnTo>
                    <a:lnTo>
                      <a:pt x="362814" y="114921"/>
                    </a:lnTo>
                    <a:lnTo>
                      <a:pt x="362814" y="19671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>
                <a:solidFill>
                  <a:schemeClr val="accent1"/>
                </a:solidFill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9" name="işḷiḍè">
              <a:extLst>
                <a:ext uri="{FF2B5EF4-FFF2-40B4-BE49-F238E27FC236}">
                  <a16:creationId xmlns:a16="http://schemas.microsoft.com/office/drawing/2014/main" id="{E2F6618C-ACA9-4851-9AD3-DE3154422A66}"/>
                </a:ext>
              </a:extLst>
            </p:cNvPr>
            <p:cNvGrpSpPr/>
            <p:nvPr/>
          </p:nvGrpSpPr>
          <p:grpSpPr>
            <a:xfrm>
              <a:off x="7932512" y="2418443"/>
              <a:ext cx="3322493" cy="2021113"/>
              <a:chOff x="1214272" y="3004168"/>
              <a:chExt cx="3322493" cy="2021113"/>
            </a:xfrm>
          </p:grpSpPr>
          <p:sp>
            <p:nvSpPr>
              <p:cNvPr id="20" name="íšlíḓé">
                <a:extLst>
                  <a:ext uri="{FF2B5EF4-FFF2-40B4-BE49-F238E27FC236}">
                    <a16:creationId xmlns:a16="http://schemas.microsoft.com/office/drawing/2014/main" id="{B016FBD5-F8F6-4633-8628-23968D4D6BAC}"/>
                  </a:ext>
                </a:extLst>
              </p:cNvPr>
              <p:cNvSpPr/>
              <p:nvPr/>
            </p:nvSpPr>
            <p:spPr>
              <a:xfrm>
                <a:off x="1214272" y="3004168"/>
                <a:ext cx="3281528" cy="20211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0" dist="127000" dir="4200000" algn="ctr" rotWithShape="0">
                  <a:srgbClr val="000000">
                    <a:alpha val="15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1" name="iṡḷiḋê">
                <a:extLst>
                  <a:ext uri="{FF2B5EF4-FFF2-40B4-BE49-F238E27FC236}">
                    <a16:creationId xmlns:a16="http://schemas.microsoft.com/office/drawing/2014/main" id="{7B4A9029-0F83-4FD5-8CF1-6C58CE347149}"/>
                  </a:ext>
                </a:extLst>
              </p:cNvPr>
              <p:cNvSpPr txBox="1"/>
              <p:nvPr/>
            </p:nvSpPr>
            <p:spPr>
              <a:xfrm>
                <a:off x="1482744" y="3134945"/>
                <a:ext cx="922047" cy="3508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400" dirty="0" err="1">
                    <a:latin typeface="腾讯体 W7" panose="020C08030202040F0204" pitchFamily="34" charset="-122"/>
                    <a:ea typeface="腾讯体 W7" panose="020C08030202040F0204" pitchFamily="34" charset="-122"/>
                  </a:rPr>
                  <a:t>VAE</a:t>
                </a:r>
                <a:r>
                  <a:rPr lang="en-US" altLang="zh-CN" sz="1400" dirty="0">
                    <a:latin typeface="腾讯体 W7" panose="020C08030202040F0204" pitchFamily="34" charset="-122"/>
                    <a:ea typeface="腾讯体 W7" panose="020C08030202040F0204" pitchFamily="34" charset="-122"/>
                  </a:rPr>
                  <a:t> </a:t>
                </a:r>
                <a:r>
                  <a:rPr lang="zh-CN" altLang="en-US" sz="1400" dirty="0">
                    <a:latin typeface="腾讯体 W7" panose="020C08030202040F0204" pitchFamily="34" charset="-122"/>
                    <a:ea typeface="腾讯体 W7" panose="020C08030202040F0204" pitchFamily="34" charset="-122"/>
                  </a:rPr>
                  <a:t>模型</a:t>
                </a:r>
                <a:endParaRPr lang="en-US" altLang="zh-CN" sz="1400" dirty="0">
                  <a:solidFill>
                    <a:schemeClr val="accent1"/>
                  </a:solidFill>
                  <a:latin typeface="腾讯体 W7" panose="020C08030202040F0204" pitchFamily="34" charset="-122"/>
                  <a:ea typeface="腾讯体 W7" panose="020C08030202040F0204" pitchFamily="34" charset="-122"/>
                </a:endParaRPr>
              </a:p>
            </p:txBody>
          </p:sp>
          <p:sp>
            <p:nvSpPr>
              <p:cNvPr id="22" name="îşḷîdè">
                <a:extLst>
                  <a:ext uri="{FF2B5EF4-FFF2-40B4-BE49-F238E27FC236}">
                    <a16:creationId xmlns:a16="http://schemas.microsoft.com/office/drawing/2014/main" id="{B7895033-2BC1-4F90-A39C-0D3B70BE0002}"/>
                  </a:ext>
                </a:extLst>
              </p:cNvPr>
              <p:cNvSpPr txBox="1"/>
              <p:nvPr/>
            </p:nvSpPr>
            <p:spPr>
              <a:xfrm>
                <a:off x="1255238" y="3615406"/>
                <a:ext cx="328152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sz="1200" dirty="0"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用于压缩和恢复的图像解码器</a:t>
                </a:r>
                <a:endParaRPr lang="en-US" altLang="zh-CN" sz="1200" dirty="0">
                  <a:latin typeface="TencentSans W3" panose="020C04030202040F0204" pitchFamily="34" charset="-122"/>
                  <a:ea typeface="TencentSans W3" panose="020C04030202040F0204" pitchFamily="34" charset="-122"/>
                </a:endParaRPr>
              </a:p>
              <a:p>
                <a:pPr marL="171450" indent="-171450" algn="l">
                  <a:buFont typeface="Arial" panose="020B0604020202020204" pitchFamily="34" charset="0"/>
                  <a:buChar char="•"/>
                </a:pPr>
                <a:r>
                  <a:rPr lang="zh-CN" altLang="en-US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输入</a:t>
                </a:r>
                <a:r>
                  <a:rPr lang="zh-CN" altLang="en-US" sz="1200" dirty="0"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是</a:t>
                </a:r>
                <a:r>
                  <a:rPr lang="zh-CN" altLang="en-US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处理过的信息矩阵，维度为（</a:t>
                </a:r>
                <a:r>
                  <a:rPr lang="en-US" altLang="zh-CN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4, 64, 64</a:t>
                </a:r>
                <a:r>
                  <a:rPr lang="zh-CN" altLang="en-US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）</a:t>
                </a:r>
              </a:p>
              <a:p>
                <a:pPr marL="171450" indent="-171450" algn="l">
                  <a:buFont typeface="Arial" panose="020B0604020202020204" pitchFamily="34" charset="0"/>
                  <a:buChar char="•"/>
                </a:pPr>
                <a:r>
                  <a:rPr lang="zh-CN" altLang="en-US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输出是结果图像，各维度为（</a:t>
                </a:r>
                <a:r>
                  <a:rPr lang="en-US" altLang="zh-CN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3</a:t>
                </a:r>
                <a:r>
                  <a:rPr lang="zh-CN" altLang="en-US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，</a:t>
                </a:r>
                <a:r>
                  <a:rPr lang="en-US" altLang="zh-CN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512</a:t>
                </a:r>
                <a:r>
                  <a:rPr lang="zh-CN" altLang="en-US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，</a:t>
                </a:r>
                <a:r>
                  <a:rPr lang="en-US" altLang="zh-CN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512</a:t>
                </a:r>
                <a:r>
                  <a:rPr lang="zh-CN" altLang="en-US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），即（红</a:t>
                </a:r>
                <a:r>
                  <a:rPr lang="en-US" altLang="zh-CN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/</a:t>
                </a:r>
                <a:r>
                  <a:rPr lang="zh-CN" altLang="en-US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绿</a:t>
                </a:r>
                <a:r>
                  <a:rPr lang="en-US" altLang="zh-CN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/</a:t>
                </a:r>
                <a:r>
                  <a:rPr lang="zh-CN" altLang="en-US" sz="1200" b="0" i="0" dirty="0">
                    <a:effectLst/>
                    <a:latin typeface="TencentSans W3" panose="020C04030202040F0204" pitchFamily="34" charset="-122"/>
                    <a:ea typeface="TencentSans W3" panose="020C04030202040F0204" pitchFamily="34" charset="-122"/>
                  </a:rPr>
                  <a:t>蓝，宽，高）</a:t>
                </a:r>
              </a:p>
              <a:p>
                <a:endParaRPr lang="zh-CN" altLang="en-US" sz="1200" dirty="0">
                  <a:latin typeface="腾讯体 W3" panose="020C04030202040F0204" pitchFamily="34" charset="-122"/>
                  <a:ea typeface="腾讯体 W3" panose="020C04030202040F0204" pitchFamily="34" charset="-122"/>
                </a:endParaRPr>
              </a:p>
            </p:txBody>
          </p:sp>
          <p:cxnSp>
            <p:nvCxnSpPr>
              <p:cNvPr id="23" name="îṣľide">
                <a:extLst>
                  <a:ext uri="{FF2B5EF4-FFF2-40B4-BE49-F238E27FC236}">
                    <a16:creationId xmlns:a16="http://schemas.microsoft.com/office/drawing/2014/main" id="{F2D68796-EE83-4CB9-B34A-17F8BFE39F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1734" y="4792508"/>
                <a:ext cx="572966" cy="0"/>
              </a:xfrm>
              <a:prstGeom prst="line">
                <a:avLst/>
              </a:prstGeom>
              <a:ln>
                <a:solidFill>
                  <a:schemeClr val="tx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ïṩḻîdè">
                <a:extLst>
                  <a:ext uri="{FF2B5EF4-FFF2-40B4-BE49-F238E27FC236}">
                    <a16:creationId xmlns:a16="http://schemas.microsoft.com/office/drawing/2014/main" id="{F93F55A8-39FE-45A1-BA17-BE650BA9A10B}"/>
                  </a:ext>
                </a:extLst>
              </p:cNvPr>
              <p:cNvSpPr/>
              <p:nvPr/>
            </p:nvSpPr>
            <p:spPr bwMode="auto">
              <a:xfrm>
                <a:off x="3950907" y="4476267"/>
                <a:ext cx="264316" cy="321776"/>
              </a:xfrm>
              <a:custGeom>
                <a:avLst/>
                <a:gdLst>
                  <a:gd name="connsiteX0" fmla="*/ 171450 w 438150"/>
                  <a:gd name="connsiteY0" fmla="*/ 219075 h 533400"/>
                  <a:gd name="connsiteX1" fmla="*/ 171450 w 438150"/>
                  <a:gd name="connsiteY1" fmla="*/ 295275 h 533400"/>
                  <a:gd name="connsiteX2" fmla="*/ 247650 w 438150"/>
                  <a:gd name="connsiteY2" fmla="*/ 295275 h 533400"/>
                  <a:gd name="connsiteX3" fmla="*/ 285750 w 438150"/>
                  <a:gd name="connsiteY3" fmla="*/ 257175 h 533400"/>
                  <a:gd name="connsiteX4" fmla="*/ 247650 w 438150"/>
                  <a:gd name="connsiteY4" fmla="*/ 219075 h 533400"/>
                  <a:gd name="connsiteX5" fmla="*/ 152400 w 438150"/>
                  <a:gd name="connsiteY5" fmla="*/ 200025 h 533400"/>
                  <a:gd name="connsiteX6" fmla="*/ 247650 w 438150"/>
                  <a:gd name="connsiteY6" fmla="*/ 200025 h 533400"/>
                  <a:gd name="connsiteX7" fmla="*/ 304800 w 438150"/>
                  <a:gd name="connsiteY7" fmla="*/ 257175 h 533400"/>
                  <a:gd name="connsiteX8" fmla="*/ 247650 w 438150"/>
                  <a:gd name="connsiteY8" fmla="*/ 314325 h 533400"/>
                  <a:gd name="connsiteX9" fmla="*/ 171450 w 438150"/>
                  <a:gd name="connsiteY9" fmla="*/ 314325 h 533400"/>
                  <a:gd name="connsiteX10" fmla="*/ 171450 w 438150"/>
                  <a:gd name="connsiteY10" fmla="*/ 409575 h 533400"/>
                  <a:gd name="connsiteX11" fmla="*/ 152400 w 438150"/>
                  <a:gd name="connsiteY11" fmla="*/ 409575 h 533400"/>
                  <a:gd name="connsiteX12" fmla="*/ 304800 w 438150"/>
                  <a:gd name="connsiteY12" fmla="*/ 32480 h 533400"/>
                  <a:gd name="connsiteX13" fmla="*/ 304800 w 438150"/>
                  <a:gd name="connsiteY13" fmla="*/ 133350 h 533400"/>
                  <a:gd name="connsiteX14" fmla="*/ 405574 w 438150"/>
                  <a:gd name="connsiteY14" fmla="*/ 133350 h 533400"/>
                  <a:gd name="connsiteX15" fmla="*/ 19050 w 438150"/>
                  <a:gd name="connsiteY15" fmla="*/ 19050 h 533400"/>
                  <a:gd name="connsiteX16" fmla="*/ 19050 w 438150"/>
                  <a:gd name="connsiteY16" fmla="*/ 514350 h 533400"/>
                  <a:gd name="connsiteX17" fmla="*/ 419100 w 438150"/>
                  <a:gd name="connsiteY17" fmla="*/ 514350 h 533400"/>
                  <a:gd name="connsiteX18" fmla="*/ 419100 w 438150"/>
                  <a:gd name="connsiteY18" fmla="*/ 152400 h 533400"/>
                  <a:gd name="connsiteX19" fmla="*/ 285750 w 438150"/>
                  <a:gd name="connsiteY19" fmla="*/ 152400 h 533400"/>
                  <a:gd name="connsiteX20" fmla="*/ 285750 w 438150"/>
                  <a:gd name="connsiteY20" fmla="*/ 19050 h 533400"/>
                  <a:gd name="connsiteX21" fmla="*/ 0 w 438150"/>
                  <a:gd name="connsiteY21" fmla="*/ 0 h 533400"/>
                  <a:gd name="connsiteX22" fmla="*/ 299180 w 438150"/>
                  <a:gd name="connsiteY22" fmla="*/ 0 h 533400"/>
                  <a:gd name="connsiteX23" fmla="*/ 438150 w 438150"/>
                  <a:gd name="connsiteY23" fmla="*/ 138970 h 533400"/>
                  <a:gd name="connsiteX24" fmla="*/ 438150 w 438150"/>
                  <a:gd name="connsiteY24" fmla="*/ 533400 h 533400"/>
                  <a:gd name="connsiteX25" fmla="*/ 0 w 438150"/>
                  <a:gd name="connsiteY25" fmla="*/ 53340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38150" h="533400">
                    <a:moveTo>
                      <a:pt x="171450" y="219075"/>
                    </a:moveTo>
                    <a:lnTo>
                      <a:pt x="171450" y="295275"/>
                    </a:lnTo>
                    <a:lnTo>
                      <a:pt x="247650" y="295275"/>
                    </a:lnTo>
                    <a:cubicBezTo>
                      <a:pt x="268700" y="295275"/>
                      <a:pt x="285750" y="278225"/>
                      <a:pt x="285750" y="257175"/>
                    </a:cubicBezTo>
                    <a:cubicBezTo>
                      <a:pt x="285750" y="236125"/>
                      <a:pt x="268700" y="219075"/>
                      <a:pt x="247650" y="219075"/>
                    </a:cubicBezTo>
                    <a:close/>
                    <a:moveTo>
                      <a:pt x="152400" y="200025"/>
                    </a:moveTo>
                    <a:lnTo>
                      <a:pt x="247650" y="200025"/>
                    </a:lnTo>
                    <a:cubicBezTo>
                      <a:pt x="279178" y="200025"/>
                      <a:pt x="304800" y="225647"/>
                      <a:pt x="304800" y="257175"/>
                    </a:cubicBezTo>
                    <a:cubicBezTo>
                      <a:pt x="304800" y="288703"/>
                      <a:pt x="279178" y="314325"/>
                      <a:pt x="247650" y="314325"/>
                    </a:cubicBezTo>
                    <a:lnTo>
                      <a:pt x="171450" y="314325"/>
                    </a:lnTo>
                    <a:lnTo>
                      <a:pt x="171450" y="409575"/>
                    </a:lnTo>
                    <a:lnTo>
                      <a:pt x="152400" y="409575"/>
                    </a:lnTo>
                    <a:close/>
                    <a:moveTo>
                      <a:pt x="304800" y="32480"/>
                    </a:moveTo>
                    <a:lnTo>
                      <a:pt x="304800" y="133350"/>
                    </a:lnTo>
                    <a:lnTo>
                      <a:pt x="405574" y="133350"/>
                    </a:lnTo>
                    <a:close/>
                    <a:moveTo>
                      <a:pt x="19050" y="19050"/>
                    </a:moveTo>
                    <a:lnTo>
                      <a:pt x="19050" y="514350"/>
                    </a:lnTo>
                    <a:lnTo>
                      <a:pt x="419100" y="514350"/>
                    </a:lnTo>
                    <a:lnTo>
                      <a:pt x="419100" y="152400"/>
                    </a:lnTo>
                    <a:lnTo>
                      <a:pt x="285750" y="152400"/>
                    </a:lnTo>
                    <a:lnTo>
                      <a:pt x="285750" y="19050"/>
                    </a:lnTo>
                    <a:close/>
                    <a:moveTo>
                      <a:pt x="0" y="0"/>
                    </a:moveTo>
                    <a:lnTo>
                      <a:pt x="299180" y="0"/>
                    </a:lnTo>
                    <a:lnTo>
                      <a:pt x="438150" y="138970"/>
                    </a:lnTo>
                    <a:lnTo>
                      <a:pt x="438150" y="533400"/>
                    </a:lnTo>
                    <a:lnTo>
                      <a:pt x="0" y="533400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>
                <a:solidFill>
                  <a:schemeClr val="accent1"/>
                </a:solidFill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1" name="矩形 10"/>
          <p:cNvSpPr/>
          <p:nvPr/>
        </p:nvSpPr>
        <p:spPr>
          <a:xfrm>
            <a:off x="1231958" y="1077148"/>
            <a:ext cx="10170049" cy="346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Stable Diffusion </a:t>
            </a: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模型并不是单一的一个模型，而是多个模型组成的运作系统，其中的技术可以拆解为 </a:t>
            </a:r>
            <a:r>
              <a:rPr lang="en-US" altLang="zh-CN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3 </a:t>
            </a: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个结构来看：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CC10518D-8C8C-58AF-84D7-F2D357185C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17109" y="1467212"/>
            <a:ext cx="7757781" cy="300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04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/>
          <p:nvPr>
            <p:custDataLst>
              <p:tags r:id="rId1"/>
            </p:custDataLst>
          </p:nvPr>
        </p:nvSpPr>
        <p:spPr>
          <a:xfrm>
            <a:off x="1609433" y="7887"/>
            <a:ext cx="4144595" cy="589578"/>
          </a:xfrm>
          <a:prstGeom prst="rect">
            <a:avLst/>
          </a:prstGeom>
        </p:spPr>
        <p:txBody>
          <a:bodyPr vert="horz" lIns="91440" tIns="45720" rIns="91440" bIns="45720" anchor="b">
            <a:normAutofit fontScale="92500"/>
          </a:bodyPr>
          <a:lstStyle>
            <a:lvl1pPr marL="0" lvl="0" algn="ctr" defTabSz="914400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/>
            <a:r>
              <a:rPr lang="en-US" altLang="zh-CN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Stable Diffusion</a:t>
            </a:r>
            <a:r>
              <a:rPr lang="zh-CN" altLang="en-US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的架构</a:t>
            </a:r>
            <a:r>
              <a:rPr lang="en-US" altLang="zh-CN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altLang="zh-CN" sz="1800" b="1" dirty="0" err="1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ClipText</a:t>
            </a:r>
            <a:r>
              <a:rPr lang="en-US" altLang="zh-CN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文本编码器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-635" y="201644"/>
            <a:ext cx="1457960" cy="514350"/>
            <a:chOff x="-1" y="1223"/>
            <a:chExt cx="2296" cy="810"/>
          </a:xfrm>
        </p:grpSpPr>
        <p:sp>
          <p:nvSpPr>
            <p:cNvPr id="32" name="矩形 31"/>
            <p:cNvSpPr/>
            <p:nvPr>
              <p:custDataLst>
                <p:tags r:id="rId3"/>
              </p:custDataLst>
            </p:nvPr>
          </p:nvSpPr>
          <p:spPr>
            <a:xfrm>
              <a:off x="983" y="1223"/>
              <a:ext cx="1313" cy="810"/>
            </a:xfrm>
            <a:prstGeom prst="rect">
              <a:avLst/>
            </a:prstGeom>
            <a:solidFill>
              <a:srgbClr val="026DF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4"/>
              </p:custDataLst>
            </p:nvPr>
          </p:nvSpPr>
          <p:spPr>
            <a:xfrm>
              <a:off x="684" y="1223"/>
              <a:ext cx="1023" cy="810"/>
            </a:xfrm>
            <a:prstGeom prst="rect">
              <a:avLst/>
            </a:prstGeom>
            <a:solidFill>
              <a:srgbClr val="026D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2" name="矩形 1"/>
            <p:cNvSpPr/>
            <p:nvPr>
              <p:custDataLst>
                <p:tags r:id="rId5"/>
              </p:custDataLst>
            </p:nvPr>
          </p:nvSpPr>
          <p:spPr>
            <a:xfrm>
              <a:off x="-1" y="1223"/>
              <a:ext cx="1307" cy="810"/>
            </a:xfrm>
            <a:prstGeom prst="rect">
              <a:avLst/>
            </a:prstGeom>
            <a:solidFill>
              <a:srgbClr val="026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6"/>
              </p:custDataLst>
            </p:nvPr>
          </p:nvSpPr>
          <p:spPr>
            <a:xfrm>
              <a:off x="699" y="1233"/>
              <a:ext cx="424" cy="67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619250" y="341344"/>
            <a:ext cx="5046345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.........................................................................</a:t>
            </a: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3" name="AutoShape 2" descr="image-202310250947519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AutoShape 4" descr="image-2023102509475195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13106" y="1043747"/>
            <a:ext cx="10474298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CLIP 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是由 </a:t>
            </a:r>
            <a:r>
              <a:rPr lang="en" altLang="zh-CN" sz="1400" b="0" i="0" dirty="0" err="1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OpenAI</a:t>
            </a: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提出的一种多模态神经网络，它能有效地借助自然语言的监督来学习视觉的概念。典型的视觉数据集是劳动密集型的，创建成本很高，且使用它们训练得到的标准视觉模型只擅长一项任务，导致适应新的任务并不容易。而 </a:t>
            </a: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CLIP 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在各种各样的图像上进行训练，同时依赖于互联网上大量自然语言的监督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。</a:t>
            </a:r>
          </a:p>
        </p:txBody>
      </p:sp>
      <p:sp>
        <p:nvSpPr>
          <p:cNvPr id="13" name="AutoShape 4" descr="image-20231025094844795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77094" y="5707271"/>
            <a:ext cx="10146322" cy="626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在 </a:t>
            </a:r>
            <a:r>
              <a:rPr lang="en-US" altLang="zh-CN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SD </a:t>
            </a: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模型运作过程中，它可以提取提示词文本部分的特征传递给图像生成器，让模型理解我们输入的提示词内容，从而达到文本控制图像生成的目的。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955D7C6-8B84-B3D7-1E17-58AC035E1E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29307" y="2056597"/>
            <a:ext cx="6187001" cy="354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062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/>
          <p:nvPr>
            <p:custDataLst>
              <p:tags r:id="rId1"/>
            </p:custDataLst>
          </p:nvPr>
        </p:nvSpPr>
        <p:spPr>
          <a:xfrm>
            <a:off x="1609433" y="7887"/>
            <a:ext cx="4144595" cy="589578"/>
          </a:xfrm>
          <a:prstGeom prst="rect">
            <a:avLst/>
          </a:prstGeom>
        </p:spPr>
        <p:txBody>
          <a:bodyPr vert="horz" lIns="91440" tIns="45720" rIns="91440" bIns="45720" anchor="b">
            <a:normAutofit fontScale="92500"/>
          </a:bodyPr>
          <a:lstStyle>
            <a:lvl1pPr marL="0" lvl="0" algn="ctr" defTabSz="914400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/>
            <a:r>
              <a:rPr lang="en-US" altLang="zh-CN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Stable Diffusion</a:t>
            </a:r>
            <a:r>
              <a:rPr lang="zh-CN" altLang="en-US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的架构</a:t>
            </a:r>
            <a:r>
              <a:rPr lang="en-US" altLang="zh-CN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altLang="zh-CN" sz="1800" b="1" dirty="0" err="1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ClipText</a:t>
            </a:r>
            <a:r>
              <a:rPr lang="en-US" altLang="zh-CN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文本编码器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-635" y="201644"/>
            <a:ext cx="1457960" cy="514350"/>
            <a:chOff x="-1" y="1223"/>
            <a:chExt cx="2296" cy="810"/>
          </a:xfrm>
        </p:grpSpPr>
        <p:sp>
          <p:nvSpPr>
            <p:cNvPr id="32" name="矩形 31"/>
            <p:cNvSpPr/>
            <p:nvPr>
              <p:custDataLst>
                <p:tags r:id="rId3"/>
              </p:custDataLst>
            </p:nvPr>
          </p:nvSpPr>
          <p:spPr>
            <a:xfrm>
              <a:off x="983" y="1223"/>
              <a:ext cx="1313" cy="810"/>
            </a:xfrm>
            <a:prstGeom prst="rect">
              <a:avLst/>
            </a:prstGeom>
            <a:solidFill>
              <a:srgbClr val="026DF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4"/>
              </p:custDataLst>
            </p:nvPr>
          </p:nvSpPr>
          <p:spPr>
            <a:xfrm>
              <a:off x="684" y="1223"/>
              <a:ext cx="1023" cy="810"/>
            </a:xfrm>
            <a:prstGeom prst="rect">
              <a:avLst/>
            </a:prstGeom>
            <a:solidFill>
              <a:srgbClr val="026D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2" name="矩形 1"/>
            <p:cNvSpPr/>
            <p:nvPr>
              <p:custDataLst>
                <p:tags r:id="rId5"/>
              </p:custDataLst>
            </p:nvPr>
          </p:nvSpPr>
          <p:spPr>
            <a:xfrm>
              <a:off x="-1" y="1223"/>
              <a:ext cx="1307" cy="810"/>
            </a:xfrm>
            <a:prstGeom prst="rect">
              <a:avLst/>
            </a:prstGeom>
            <a:solidFill>
              <a:srgbClr val="026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6"/>
              </p:custDataLst>
            </p:nvPr>
          </p:nvSpPr>
          <p:spPr>
            <a:xfrm>
              <a:off x="699" y="1233"/>
              <a:ext cx="424" cy="67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619250" y="341344"/>
            <a:ext cx="5046345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.........................................................................</a:t>
            </a: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3" name="AutoShape 2" descr="image-202310250947519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AutoShape 4" descr="image-2023102509475195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AutoShape 4" descr="image-20231025094844795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4" name="图片 13" descr="图示&#10;&#10;描述已自动生成">
            <a:extLst>
              <a:ext uri="{FF2B5EF4-FFF2-40B4-BE49-F238E27FC236}">
                <a16:creationId xmlns:a16="http://schemas.microsoft.com/office/drawing/2014/main" id="{0BF2AC63-DFEA-3B9D-6504-FCC5B88EC6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528" y="1386606"/>
            <a:ext cx="5895602" cy="3978264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194DC0CF-2F5A-5752-8595-308CDBB89BAD}"/>
              </a:ext>
            </a:extLst>
          </p:cNvPr>
          <p:cNvSpPr txBox="1"/>
          <p:nvPr/>
        </p:nvSpPr>
        <p:spPr>
          <a:xfrm>
            <a:off x="414337" y="1756766"/>
            <a:ext cx="5155105" cy="3608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Wingdings" pitchFamily="2" charset="2"/>
              <a:buChar char="l"/>
            </a:pP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首先训练一个处理图像的 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CNN 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和一个处理文本的 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Transformer 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模型，来预测图像的 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Caption</a:t>
            </a:r>
          </a:p>
          <a:p>
            <a:pPr marL="285750" indent="-285750">
              <a:buFont typeface="Wingdings" pitchFamily="2" charset="2"/>
              <a:buChar char="l"/>
            </a:pPr>
            <a:endParaRPr lang="en" altLang="zh-CN" sz="14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indent="-285750">
              <a:buFont typeface="Wingdings" pitchFamily="2" charset="2"/>
              <a:buChar char="l"/>
            </a:pPr>
            <a:endParaRPr lang="en" altLang="zh-CN" sz="14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l"/>
            </a:pP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对比学习阶段：给定一个 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Batch 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的 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N 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个 </a:t>
            </a:r>
            <a:r>
              <a:rPr lang="en-US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(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图片，文本</a:t>
            </a:r>
            <a:r>
              <a:rPr lang="en-US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) 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对，图片输入给 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Image Encoder 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得到表征 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I1,I2,....,In</a:t>
            </a:r>
            <a:r>
              <a:rPr lang="zh-CN" altLang="e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，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文本输入给 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Text Encoder 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得到表征 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T1,T2,....,Tn</a:t>
            </a:r>
            <a:r>
              <a:rPr lang="zh-CN" altLang="e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，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其中 </a:t>
            </a:r>
            <a:r>
              <a:rPr lang="en-US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(</a:t>
            </a:r>
            <a:r>
              <a:rPr lang="en" altLang="zh-CN" sz="14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Ij,Tj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)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属于是正样本，</a:t>
            </a:r>
            <a:r>
              <a:rPr lang="en-US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(</a:t>
            </a:r>
            <a:r>
              <a:rPr lang="en" altLang="zh-CN" sz="14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Ij,Tk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)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属于负样本。最大化 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N 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个正样本的 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Cosine 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相似度，最小化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N</a:t>
            </a:r>
            <a:r>
              <a:rPr lang="en-US" altLang="zh-CN" sz="1400" baseline="30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2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−N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个负样本的 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Cosine 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相似度。</a:t>
            </a:r>
          </a:p>
        </p:txBody>
      </p:sp>
    </p:spTree>
    <p:extLst>
      <p:ext uri="{BB962C8B-B14F-4D97-AF65-F5344CB8AC3E}">
        <p14:creationId xmlns:p14="http://schemas.microsoft.com/office/powerpoint/2010/main" val="2495008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/>
          <p:nvPr>
            <p:custDataLst>
              <p:tags r:id="rId1"/>
            </p:custDataLst>
          </p:nvPr>
        </p:nvSpPr>
        <p:spPr>
          <a:xfrm>
            <a:off x="1609433" y="7887"/>
            <a:ext cx="4144595" cy="589578"/>
          </a:xfrm>
          <a:prstGeom prst="rect">
            <a:avLst/>
          </a:prstGeom>
        </p:spPr>
        <p:txBody>
          <a:bodyPr vert="horz" lIns="91440" tIns="45720" rIns="91440" bIns="45720" anchor="b">
            <a:normAutofit fontScale="92500"/>
          </a:bodyPr>
          <a:lstStyle>
            <a:lvl1pPr marL="0" lvl="0" algn="ctr" defTabSz="914400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/>
            <a:r>
              <a:rPr lang="en-US" altLang="zh-CN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Stable Diffusion</a:t>
            </a:r>
            <a:r>
              <a:rPr lang="zh-CN" altLang="en-US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的架构</a:t>
            </a:r>
            <a:r>
              <a:rPr lang="en-US" altLang="zh-CN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altLang="zh-CN" sz="1800" b="1" dirty="0" err="1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ClipText</a:t>
            </a:r>
            <a:r>
              <a:rPr lang="en-US" altLang="zh-CN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文本编码器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-635" y="201644"/>
            <a:ext cx="1457960" cy="514350"/>
            <a:chOff x="-1" y="1223"/>
            <a:chExt cx="2296" cy="810"/>
          </a:xfrm>
        </p:grpSpPr>
        <p:sp>
          <p:nvSpPr>
            <p:cNvPr id="32" name="矩形 31"/>
            <p:cNvSpPr/>
            <p:nvPr>
              <p:custDataLst>
                <p:tags r:id="rId3"/>
              </p:custDataLst>
            </p:nvPr>
          </p:nvSpPr>
          <p:spPr>
            <a:xfrm>
              <a:off x="983" y="1223"/>
              <a:ext cx="1313" cy="810"/>
            </a:xfrm>
            <a:prstGeom prst="rect">
              <a:avLst/>
            </a:prstGeom>
            <a:solidFill>
              <a:srgbClr val="026DF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4"/>
              </p:custDataLst>
            </p:nvPr>
          </p:nvSpPr>
          <p:spPr>
            <a:xfrm>
              <a:off x="684" y="1223"/>
              <a:ext cx="1023" cy="810"/>
            </a:xfrm>
            <a:prstGeom prst="rect">
              <a:avLst/>
            </a:prstGeom>
            <a:solidFill>
              <a:srgbClr val="026D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2" name="矩形 1"/>
            <p:cNvSpPr/>
            <p:nvPr>
              <p:custDataLst>
                <p:tags r:id="rId5"/>
              </p:custDataLst>
            </p:nvPr>
          </p:nvSpPr>
          <p:spPr>
            <a:xfrm>
              <a:off x="-1" y="1223"/>
              <a:ext cx="1307" cy="810"/>
            </a:xfrm>
            <a:prstGeom prst="rect">
              <a:avLst/>
            </a:prstGeom>
            <a:solidFill>
              <a:srgbClr val="026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6"/>
              </p:custDataLst>
            </p:nvPr>
          </p:nvSpPr>
          <p:spPr>
            <a:xfrm>
              <a:off x="699" y="1233"/>
              <a:ext cx="424" cy="67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619250" y="341344"/>
            <a:ext cx="5046345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.........................................................................</a:t>
            </a: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3" name="AutoShape 2" descr="image-202310250947519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AutoShape 4" descr="image-2023102509475195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AutoShape 4" descr="image-20231025094844795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D9E0BBC-CB3B-725D-0FFD-A76C58B75E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873" y="1600199"/>
            <a:ext cx="6165029" cy="440484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0BD21D07-B7EA-818B-D8F4-C5B63567E39B}"/>
              </a:ext>
            </a:extLst>
          </p:cNvPr>
          <p:cNvSpPr txBox="1"/>
          <p:nvPr/>
        </p:nvSpPr>
        <p:spPr>
          <a:xfrm>
            <a:off x="460375" y="1475452"/>
            <a:ext cx="4423859" cy="3907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Wingdings" pitchFamily="2" charset="2"/>
              <a:buChar char="l"/>
            </a:pP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Zero-Shot Transfer</a:t>
            </a:r>
            <a:r>
              <a:rPr lang="en-US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: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这个阶段是使用 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CLIP 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的预训练好的 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Image Encoder 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和 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Text Encoder 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来做 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Zero-Shot Transfer</a:t>
            </a:r>
            <a:r>
              <a:rPr lang="zh-CN" altLang="e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。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比如来一张 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ImageNet-1K 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验证集的图片，可以使用</a:t>
            </a:r>
            <a:r>
              <a:rPr lang="en" altLang="zh-CN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CLIP </a:t>
            </a: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预训练好的模型能完成这个分类的任务</a:t>
            </a:r>
            <a:endParaRPr lang="en-US" altLang="zh-CN" sz="14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l"/>
            </a:pPr>
            <a:endParaRPr lang="en-US" altLang="zh-CN" sz="14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l"/>
            </a:pPr>
            <a:endParaRPr lang="en-US" altLang="zh-CN" sz="14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l"/>
            </a:pPr>
            <a:r>
              <a:rPr lang="zh-CN" altLang="en-US" sz="14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模型的参数是冻结的，在图像生成过程中参数是不会发生变化的</a:t>
            </a:r>
          </a:p>
        </p:txBody>
      </p:sp>
    </p:spTree>
    <p:extLst>
      <p:ext uri="{BB962C8B-B14F-4D97-AF65-F5344CB8AC3E}">
        <p14:creationId xmlns:p14="http://schemas.microsoft.com/office/powerpoint/2010/main" val="3204181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/>
          <p:nvPr>
            <p:custDataLst>
              <p:tags r:id="rId1"/>
            </p:custDataLst>
          </p:nvPr>
        </p:nvSpPr>
        <p:spPr>
          <a:xfrm>
            <a:off x="1609434" y="7887"/>
            <a:ext cx="4486566" cy="589578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marL="0" lvl="0" algn="ctr" defTabSz="914400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/>
            <a:r>
              <a:rPr lang="en-US" altLang="zh-CN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Stable Diffusion</a:t>
            </a:r>
            <a:r>
              <a:rPr lang="zh-CN" altLang="en-US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的架构</a:t>
            </a:r>
            <a:r>
              <a:rPr lang="en-US" altLang="zh-CN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-Diffusion </a:t>
            </a:r>
            <a:r>
              <a:rPr lang="zh-CN" altLang="en-US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扩散模型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-635" y="201644"/>
            <a:ext cx="1457960" cy="514350"/>
            <a:chOff x="-1" y="1223"/>
            <a:chExt cx="2296" cy="810"/>
          </a:xfrm>
        </p:grpSpPr>
        <p:sp>
          <p:nvSpPr>
            <p:cNvPr id="32" name="矩形 31"/>
            <p:cNvSpPr/>
            <p:nvPr>
              <p:custDataLst>
                <p:tags r:id="rId3"/>
              </p:custDataLst>
            </p:nvPr>
          </p:nvSpPr>
          <p:spPr>
            <a:xfrm>
              <a:off x="983" y="1223"/>
              <a:ext cx="1313" cy="810"/>
            </a:xfrm>
            <a:prstGeom prst="rect">
              <a:avLst/>
            </a:prstGeom>
            <a:solidFill>
              <a:srgbClr val="026DF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4"/>
              </p:custDataLst>
            </p:nvPr>
          </p:nvSpPr>
          <p:spPr>
            <a:xfrm>
              <a:off x="684" y="1223"/>
              <a:ext cx="1023" cy="810"/>
            </a:xfrm>
            <a:prstGeom prst="rect">
              <a:avLst/>
            </a:prstGeom>
            <a:solidFill>
              <a:srgbClr val="026D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2" name="矩形 1"/>
            <p:cNvSpPr/>
            <p:nvPr>
              <p:custDataLst>
                <p:tags r:id="rId5"/>
              </p:custDataLst>
            </p:nvPr>
          </p:nvSpPr>
          <p:spPr>
            <a:xfrm>
              <a:off x="-1" y="1223"/>
              <a:ext cx="1307" cy="810"/>
            </a:xfrm>
            <a:prstGeom prst="rect">
              <a:avLst/>
            </a:prstGeom>
            <a:solidFill>
              <a:srgbClr val="026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6"/>
              </p:custDataLst>
            </p:nvPr>
          </p:nvSpPr>
          <p:spPr>
            <a:xfrm>
              <a:off x="699" y="1233"/>
              <a:ext cx="424" cy="67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619250" y="341344"/>
            <a:ext cx="5046345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..........................................................................</a:t>
            </a: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3" name="AutoShape 2" descr="image-202310250947519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AutoShape 4" descr="image-2023102509475195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69595" y="1278938"/>
            <a:ext cx="5374005" cy="1671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U-Net </a:t>
            </a: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原本是用于生物医学图像分割的神经网络模型，因为工作结构像一个 </a:t>
            </a:r>
            <a:r>
              <a:rPr lang="en-US" altLang="zh-CN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U </a:t>
            </a: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型字母，因此被称为 </a:t>
            </a:r>
            <a:r>
              <a:rPr lang="en-US" altLang="zh-CN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U </a:t>
            </a: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型神经网络训练模型。在扩散模型中，</a:t>
            </a:r>
            <a:r>
              <a:rPr lang="en-US" altLang="zh-CN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U-Net </a:t>
            </a: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可以辅助提取并解构训练图像的特征，有了它就能在较少训练样本的情况下获得更加准确多样的数据信息，从而使模型在出图结果上更加精确。</a:t>
            </a:r>
          </a:p>
        </p:txBody>
      </p:sp>
      <p:sp>
        <p:nvSpPr>
          <p:cNvPr id="13" name="矩形 12"/>
          <p:cNvSpPr/>
          <p:nvPr/>
        </p:nvSpPr>
        <p:spPr>
          <a:xfrm>
            <a:off x="6096000" y="1278938"/>
            <a:ext cx="6096000" cy="167186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在训练扩散模型过程中，可以采用不同的算法来添加噪音，而 </a:t>
            </a:r>
            <a:r>
              <a:rPr lang="en-US" altLang="zh-CN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Scheduler </a:t>
            </a: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就是用来定义使用哪种算法来运行程序，它可以定义降噪的步骤、是否具备随机性、查找去噪后样本的算法等，因此它又被称为采样算法。在 </a:t>
            </a:r>
            <a:r>
              <a:rPr lang="en-US" altLang="zh-CN" sz="1400" dirty="0" err="1">
                <a:latin typeface="腾讯体 W3" panose="020C04030202040F0204" pitchFamily="34" charset="-122"/>
                <a:ea typeface="腾讯体 W3" panose="020C04030202040F0204" pitchFamily="34" charset="-122"/>
              </a:rPr>
              <a:t>WebUI</a:t>
            </a:r>
            <a:r>
              <a:rPr lang="en-US" altLang="zh-CN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 </a:t>
            </a: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中，它是可调节的一项，我们可以根据图像类型和使用的模型来选择不同的采样器，从而达到更佳的出图效果。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9BF83D7-6093-52AC-FBF5-8108EB7F30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4785" y="3150452"/>
            <a:ext cx="5218430" cy="320945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6BE9297-AD62-619E-92D0-66D69B62C4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0865" y="3235883"/>
            <a:ext cx="6089208" cy="3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642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/>
          <p:nvPr>
            <p:custDataLst>
              <p:tags r:id="rId1"/>
            </p:custDataLst>
          </p:nvPr>
        </p:nvSpPr>
        <p:spPr>
          <a:xfrm>
            <a:off x="1609434" y="7887"/>
            <a:ext cx="3158296" cy="589578"/>
          </a:xfrm>
          <a:prstGeom prst="rect">
            <a:avLst/>
          </a:prstGeom>
        </p:spPr>
        <p:txBody>
          <a:bodyPr vert="horz" lIns="91440" tIns="45720" rIns="91440" bIns="45720" anchor="b">
            <a:normAutofit fontScale="92500"/>
          </a:bodyPr>
          <a:lstStyle>
            <a:lvl1pPr marL="0" lvl="0" algn="ctr" defTabSz="914400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/>
            <a:r>
              <a:rPr lang="en-US" altLang="zh-CN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Stable Diffusion</a:t>
            </a:r>
            <a:r>
              <a:rPr lang="zh-CN" altLang="en-US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的架构</a:t>
            </a:r>
            <a:r>
              <a:rPr lang="en-US" altLang="zh-CN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-VAE </a:t>
            </a:r>
            <a:r>
              <a:rPr lang="zh-CN" altLang="en-US" sz="1800" b="1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模型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-635" y="201644"/>
            <a:ext cx="1457960" cy="514350"/>
            <a:chOff x="-1" y="1223"/>
            <a:chExt cx="2296" cy="810"/>
          </a:xfrm>
        </p:grpSpPr>
        <p:sp>
          <p:nvSpPr>
            <p:cNvPr id="32" name="矩形 31"/>
            <p:cNvSpPr/>
            <p:nvPr>
              <p:custDataLst>
                <p:tags r:id="rId3"/>
              </p:custDataLst>
            </p:nvPr>
          </p:nvSpPr>
          <p:spPr>
            <a:xfrm>
              <a:off x="983" y="1223"/>
              <a:ext cx="1313" cy="810"/>
            </a:xfrm>
            <a:prstGeom prst="rect">
              <a:avLst/>
            </a:prstGeom>
            <a:solidFill>
              <a:srgbClr val="026DF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4"/>
              </p:custDataLst>
            </p:nvPr>
          </p:nvSpPr>
          <p:spPr>
            <a:xfrm>
              <a:off x="684" y="1223"/>
              <a:ext cx="1023" cy="810"/>
            </a:xfrm>
            <a:prstGeom prst="rect">
              <a:avLst/>
            </a:prstGeom>
            <a:solidFill>
              <a:srgbClr val="026D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2" name="矩形 1"/>
            <p:cNvSpPr/>
            <p:nvPr>
              <p:custDataLst>
                <p:tags r:id="rId5"/>
              </p:custDataLst>
            </p:nvPr>
          </p:nvSpPr>
          <p:spPr>
            <a:xfrm>
              <a:off x="-1" y="1223"/>
              <a:ext cx="1307" cy="810"/>
            </a:xfrm>
            <a:prstGeom prst="rect">
              <a:avLst/>
            </a:prstGeom>
            <a:solidFill>
              <a:srgbClr val="026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6"/>
              </p:custDataLst>
            </p:nvPr>
          </p:nvSpPr>
          <p:spPr>
            <a:xfrm>
              <a:off x="699" y="1233"/>
              <a:ext cx="424" cy="67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619250" y="341344"/>
            <a:ext cx="5046345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..........................................................................</a:t>
            </a: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3" name="AutoShape 2" descr="image-202310250947519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AutoShape 4" descr="image-2023102509475195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29310" y="791172"/>
            <a:ext cx="10749980" cy="1025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最后的解码器 </a:t>
            </a:r>
            <a:r>
              <a:rPr lang="en-US" altLang="zh-CN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VAE</a:t>
            </a: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，全称是 </a:t>
            </a:r>
            <a:r>
              <a:rPr lang="en-US" altLang="zh-CN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Variational Auto Encoder </a:t>
            </a: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变分自动编码器。简单来说，它的作用就是将高维数据（像素空间）映射到低维空间（潜空间），从而实现数据的压缩和降维。它由编码器（</a:t>
            </a:r>
            <a:r>
              <a:rPr lang="en-US" altLang="zh-CN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Encoder</a:t>
            </a: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）和解码器（</a:t>
            </a:r>
            <a:r>
              <a:rPr lang="en-US" altLang="zh-CN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Decoder</a:t>
            </a: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）两部分组成，编码器用于将图像信息降维并传入潜空间中，解码器将潜在数据表示转换回原始图像，而在潜在扩散模型的推理生成过程中我们只需用到 </a:t>
            </a:r>
            <a:r>
              <a:rPr lang="en-US" altLang="zh-CN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VAE </a:t>
            </a:r>
            <a:r>
              <a:rPr lang="zh-CN" altLang="en-US" sz="1400" dirty="0">
                <a:latin typeface="腾讯体 W3" panose="020C04030202040F0204" pitchFamily="34" charset="-122"/>
                <a:ea typeface="腾讯体 W3" panose="020C04030202040F0204" pitchFamily="34" charset="-122"/>
              </a:rPr>
              <a:t>的解码器部分。</a:t>
            </a:r>
          </a:p>
        </p:txBody>
      </p:sp>
      <p:sp>
        <p:nvSpPr>
          <p:cNvPr id="17" name="矩形 16"/>
          <p:cNvSpPr/>
          <p:nvPr/>
        </p:nvSpPr>
        <p:spPr>
          <a:xfrm>
            <a:off x="829310" y="6101793"/>
            <a:ext cx="9706948" cy="345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整个过程只运行一次即可生成最终的像素图像</a:t>
            </a:r>
            <a:endParaRPr lang="zh-CN" altLang="en-US" sz="14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FF80338-FF3D-8B8E-0F6D-DA3BE0C8F0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85718" y="1891887"/>
            <a:ext cx="7420563" cy="398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343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3394710" y="2753995"/>
            <a:ext cx="697230" cy="836930"/>
          </a:xfrm>
          <a:prstGeom prst="rect">
            <a:avLst/>
          </a:prstGeom>
          <a:solidFill>
            <a:srgbClr val="026D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2983865" y="3088005"/>
            <a:ext cx="981075" cy="1078230"/>
          </a:xfrm>
          <a:prstGeom prst="rect">
            <a:avLst/>
          </a:prstGeom>
          <a:solidFill>
            <a:srgbClr val="026D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48175" y="2633980"/>
            <a:ext cx="8442325" cy="819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Stable Diffusion </a:t>
            </a:r>
            <a:r>
              <a:rPr lang="zh-CN" altLang="en-US" sz="40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处理流程</a:t>
            </a:r>
          </a:p>
        </p:txBody>
      </p:sp>
      <p:sp>
        <p:nvSpPr>
          <p:cNvPr id="5" name="矩形 4"/>
          <p:cNvSpPr/>
          <p:nvPr/>
        </p:nvSpPr>
        <p:spPr>
          <a:xfrm>
            <a:off x="4493794" y="3644739"/>
            <a:ext cx="3711158" cy="461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文生图的流程</a:t>
            </a: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800350" y="2887980"/>
            <a:ext cx="1165225" cy="979170"/>
          </a:xfrm>
          <a:prstGeom prst="rect">
            <a:avLst/>
          </a:prstGeom>
          <a:solidFill>
            <a:srgbClr val="02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138170" y="3039110"/>
            <a:ext cx="508000" cy="82105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altLang="zh-CN" sz="27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4498340" y="3378835"/>
            <a:ext cx="4138930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........................................................................</a:t>
            </a:r>
          </a:p>
        </p:txBody>
      </p:sp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3964940" y="2702560"/>
            <a:ext cx="182880" cy="185420"/>
          </a:xfrm>
          <a:prstGeom prst="rect">
            <a:avLst/>
          </a:prstGeom>
          <a:solidFill>
            <a:srgbClr val="02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586268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/>
          <p:nvPr>
            <p:custDataLst>
              <p:tags r:id="rId1"/>
            </p:custDataLst>
          </p:nvPr>
        </p:nvSpPr>
        <p:spPr>
          <a:xfrm>
            <a:off x="1609434" y="7887"/>
            <a:ext cx="3158296" cy="589578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marL="0" lvl="0" algn="ctr" defTabSz="914400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/>
            <a:r>
              <a:rPr lang="en-US" altLang="zh-CN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Stable Diffusion</a:t>
            </a:r>
            <a:r>
              <a:rPr lang="zh-CN" altLang="en-US" sz="18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的处理流程</a:t>
            </a:r>
            <a:endParaRPr lang="zh-CN" altLang="en-US" sz="1800" b="1" dirty="0">
              <a:solidFill>
                <a:srgbClr val="026D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-635" y="201644"/>
            <a:ext cx="1457960" cy="514350"/>
            <a:chOff x="-1" y="1223"/>
            <a:chExt cx="2296" cy="810"/>
          </a:xfrm>
        </p:grpSpPr>
        <p:sp>
          <p:nvSpPr>
            <p:cNvPr id="32" name="矩形 31"/>
            <p:cNvSpPr/>
            <p:nvPr>
              <p:custDataLst>
                <p:tags r:id="rId3"/>
              </p:custDataLst>
            </p:nvPr>
          </p:nvSpPr>
          <p:spPr>
            <a:xfrm>
              <a:off x="983" y="1223"/>
              <a:ext cx="1313" cy="810"/>
            </a:xfrm>
            <a:prstGeom prst="rect">
              <a:avLst/>
            </a:prstGeom>
            <a:solidFill>
              <a:srgbClr val="026DF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4"/>
              </p:custDataLst>
            </p:nvPr>
          </p:nvSpPr>
          <p:spPr>
            <a:xfrm>
              <a:off x="684" y="1223"/>
              <a:ext cx="1023" cy="810"/>
            </a:xfrm>
            <a:prstGeom prst="rect">
              <a:avLst/>
            </a:prstGeom>
            <a:solidFill>
              <a:srgbClr val="026D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2" name="矩形 1"/>
            <p:cNvSpPr/>
            <p:nvPr>
              <p:custDataLst>
                <p:tags r:id="rId5"/>
              </p:custDataLst>
            </p:nvPr>
          </p:nvSpPr>
          <p:spPr>
            <a:xfrm>
              <a:off x="-1" y="1223"/>
              <a:ext cx="1307" cy="810"/>
            </a:xfrm>
            <a:prstGeom prst="rect">
              <a:avLst/>
            </a:prstGeom>
            <a:solidFill>
              <a:srgbClr val="026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6"/>
              </p:custDataLst>
            </p:nvPr>
          </p:nvSpPr>
          <p:spPr>
            <a:xfrm>
              <a:off x="699" y="1233"/>
              <a:ext cx="424" cy="67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619250" y="341344"/>
            <a:ext cx="5046345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..........................................................................</a:t>
            </a: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3" name="AutoShape 2" descr="image-202310250947519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AutoShape 4" descr="image-2023102509475195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29310" y="1230129"/>
            <a:ext cx="5368328" cy="4397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" altLang="zh-CN" sz="1600" b="1" i="0" dirty="0">
                <a:solidFill>
                  <a:schemeClr val="accent2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Stable</a:t>
            </a:r>
            <a:r>
              <a:rPr lang="zh-CN" altLang="en-US" sz="1600" b="1" i="0" dirty="0">
                <a:solidFill>
                  <a:schemeClr val="accent2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lang="en-US" altLang="zh-CN" sz="1600" b="1" dirty="0">
                <a:solidFill>
                  <a:schemeClr val="accent2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D</a:t>
            </a:r>
            <a:r>
              <a:rPr lang="en-US" altLang="zh-CN" sz="1600" b="1" i="0" dirty="0">
                <a:solidFill>
                  <a:schemeClr val="accent2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iffusion</a:t>
            </a:r>
            <a:r>
              <a:rPr lang="zh-CN" altLang="en-US" sz="1600" b="1" i="0" dirty="0">
                <a:solidFill>
                  <a:schemeClr val="accent2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从文本生成图像的流程如下所示：</a:t>
            </a:r>
            <a:endParaRPr lang="en" altLang="zh-CN" sz="1600" b="1" i="0" dirty="0">
              <a:solidFill>
                <a:schemeClr val="accent2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Stable Diffusion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在潜空间中生成随机张量。可以通过设置随机数生成器的来控制此张量。如果将种子设置为某个值，获得相同的随机张量。</a:t>
            </a:r>
            <a:endParaRPr lang="en-US" altLang="zh-CN" sz="1400" b="0" i="0" dirty="0"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网络 </a:t>
            </a: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U-Net 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将潜在噪声图像和文本提示作为输入，并预测噪声，也在潜在空间（</a:t>
            </a:r>
            <a:r>
              <a:rPr lang="en-US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4</a:t>
            </a: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x64x64 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张量）中。</a:t>
            </a:r>
            <a:endParaRPr lang="en-US" altLang="zh-CN" sz="14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从潜在图像中减去潜在噪声。这将成为新潜在图像</a:t>
            </a:r>
            <a:endParaRPr lang="en-US" altLang="zh-CN" sz="1400" b="0" i="0" dirty="0"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步骤 </a:t>
            </a:r>
            <a:r>
              <a:rPr lang="en-US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2 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和 </a:t>
            </a:r>
            <a:r>
              <a:rPr lang="en-US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3 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重复一定数量的采样步骤，例如 </a:t>
            </a:r>
            <a:r>
              <a:rPr lang="en-US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20 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次</a:t>
            </a:r>
            <a:endParaRPr lang="en-US" altLang="zh-CN" sz="14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最后，</a:t>
            </a: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VAE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的解码器将潜在图像转换回像素空间。这是运行</a:t>
            </a:r>
            <a:r>
              <a:rPr lang="en" altLang="zh-CN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Stable Diffusion</a:t>
            </a:r>
            <a:r>
              <a:rPr lang="zh-CN" altLang="en-US" sz="1400" b="0" i="0" dirty="0"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后获得的图像。</a:t>
            </a:r>
            <a:endParaRPr lang="en-US" altLang="zh-CN" sz="14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32F0992-ACB1-4132-FCDA-1071B0F6D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069" y="924493"/>
            <a:ext cx="4048257" cy="5386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6264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3394710" y="2753995"/>
            <a:ext cx="697230" cy="836930"/>
          </a:xfrm>
          <a:prstGeom prst="rect">
            <a:avLst/>
          </a:prstGeom>
          <a:solidFill>
            <a:srgbClr val="026D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2983865" y="3088005"/>
            <a:ext cx="981075" cy="1078230"/>
          </a:xfrm>
          <a:prstGeom prst="rect">
            <a:avLst/>
          </a:prstGeom>
          <a:solidFill>
            <a:srgbClr val="026D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48175" y="2633980"/>
            <a:ext cx="8442325" cy="819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Stable Diffusion</a:t>
            </a:r>
            <a:r>
              <a:rPr lang="zh-CN" altLang="en-US" sz="400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应用场景</a:t>
            </a:r>
          </a:p>
        </p:txBody>
      </p:sp>
      <p:sp>
        <p:nvSpPr>
          <p:cNvPr id="5" name="矩形 4"/>
          <p:cNvSpPr/>
          <p:nvPr/>
        </p:nvSpPr>
        <p:spPr>
          <a:xfrm>
            <a:off x="4493794" y="3644739"/>
            <a:ext cx="3711158" cy="461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文生图 图生图 图像修复</a:t>
            </a: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2800350" y="2887980"/>
            <a:ext cx="1165225" cy="979170"/>
          </a:xfrm>
          <a:prstGeom prst="rect">
            <a:avLst/>
          </a:prstGeom>
          <a:solidFill>
            <a:srgbClr val="02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138170" y="3039110"/>
            <a:ext cx="508000" cy="82105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altLang="zh-CN" sz="27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4498340" y="3378835"/>
            <a:ext cx="4138930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........................................................................</a:t>
            </a:r>
          </a:p>
        </p:txBody>
      </p:sp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3964940" y="2702560"/>
            <a:ext cx="182880" cy="185420"/>
          </a:xfrm>
          <a:prstGeom prst="rect">
            <a:avLst/>
          </a:prstGeom>
          <a:solidFill>
            <a:srgbClr val="02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600" b="1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80126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/>
          <p:nvPr>
            <p:custDataLst>
              <p:tags r:id="rId1"/>
            </p:custDataLst>
          </p:nvPr>
        </p:nvSpPr>
        <p:spPr>
          <a:xfrm>
            <a:off x="1609434" y="14812"/>
            <a:ext cx="3828496" cy="589578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marL="0" lvl="0" algn="ctr" defTabSz="914400">
              <a:lnSpc>
                <a:spcPct val="13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l"/>
            <a:r>
              <a:rPr lang="en-US" altLang="zh-CN" sz="1800" b="1" i="0" strike="noStrike" spc="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Stable</a:t>
            </a:r>
            <a:r>
              <a:rPr lang="zh-CN" altLang="en-US" sz="1800" b="1" i="0" strike="noStrike" spc="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800" b="1" i="0" strike="noStrike" spc="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diffusion</a:t>
            </a:r>
            <a:r>
              <a:rPr lang="zh-CN" altLang="en-US" sz="1800" b="1" i="0" strike="noStrike" spc="0" dirty="0">
                <a:solidFill>
                  <a:srgbClr val="026DFF"/>
                </a:solidFill>
                <a:latin typeface="+mn-lt"/>
                <a:ea typeface="+mn-ea"/>
                <a:cs typeface="+mn-ea"/>
                <a:sym typeface="+mn-lt"/>
              </a:rPr>
              <a:t>的应用场景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-635" y="208569"/>
            <a:ext cx="1457960" cy="514350"/>
            <a:chOff x="-1" y="1223"/>
            <a:chExt cx="2296" cy="810"/>
          </a:xfrm>
        </p:grpSpPr>
        <p:sp>
          <p:nvSpPr>
            <p:cNvPr id="32" name="矩形 31"/>
            <p:cNvSpPr/>
            <p:nvPr>
              <p:custDataLst>
                <p:tags r:id="rId3"/>
              </p:custDataLst>
            </p:nvPr>
          </p:nvSpPr>
          <p:spPr>
            <a:xfrm>
              <a:off x="983" y="1223"/>
              <a:ext cx="1313" cy="810"/>
            </a:xfrm>
            <a:prstGeom prst="rect">
              <a:avLst/>
            </a:prstGeom>
            <a:solidFill>
              <a:srgbClr val="026DF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4"/>
              </p:custDataLst>
            </p:nvPr>
          </p:nvSpPr>
          <p:spPr>
            <a:xfrm>
              <a:off x="684" y="1223"/>
              <a:ext cx="1023" cy="810"/>
            </a:xfrm>
            <a:prstGeom prst="rect">
              <a:avLst/>
            </a:prstGeom>
            <a:solidFill>
              <a:srgbClr val="026D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2" name="矩形 1"/>
            <p:cNvSpPr/>
            <p:nvPr>
              <p:custDataLst>
                <p:tags r:id="rId5"/>
              </p:custDataLst>
            </p:nvPr>
          </p:nvSpPr>
          <p:spPr>
            <a:xfrm>
              <a:off x="-1" y="1223"/>
              <a:ext cx="1307" cy="810"/>
            </a:xfrm>
            <a:prstGeom prst="rect">
              <a:avLst/>
            </a:prstGeom>
            <a:solidFill>
              <a:srgbClr val="026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600" b="1" dirty="0"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6"/>
              </p:custDataLst>
            </p:nvPr>
          </p:nvSpPr>
          <p:spPr>
            <a:xfrm>
              <a:off x="699" y="1233"/>
              <a:ext cx="424" cy="679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</p:grp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619250" y="348269"/>
            <a:ext cx="5046345" cy="368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en-US" altLang="zh-CN" sz="135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..........................................................................</a:t>
            </a:r>
            <a:r>
              <a:rPr lang="en-US" altLang="zh-CN" sz="135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11" name="Cloned shape 2">
            <a:extLst>
              <a:ext uri="{FF2B5EF4-FFF2-40B4-BE49-F238E27FC236}">
                <a16:creationId xmlns:a16="http://schemas.microsoft.com/office/drawing/2014/main" id="{43935157-9B7E-9B41-3BEA-79AA8F59B2DA}"/>
              </a:ext>
            </a:extLst>
          </p:cNvPr>
          <p:cNvSpPr/>
          <p:nvPr/>
        </p:nvSpPr>
        <p:spPr>
          <a:xfrm>
            <a:off x="1266452" y="2314881"/>
            <a:ext cx="2817788" cy="27656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2" name="Cloned shape 3">
            <a:extLst>
              <a:ext uri="{FF2B5EF4-FFF2-40B4-BE49-F238E27FC236}">
                <a16:creationId xmlns:a16="http://schemas.microsoft.com/office/drawing/2014/main" id="{02A43194-DA3A-B10C-2244-0A4B0185C1F2}"/>
              </a:ext>
            </a:extLst>
          </p:cNvPr>
          <p:cNvSpPr txBox="1">
            <a:spLocks/>
          </p:cNvSpPr>
          <p:nvPr/>
        </p:nvSpPr>
        <p:spPr>
          <a:xfrm>
            <a:off x="1759245" y="2602295"/>
            <a:ext cx="2034961" cy="3683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latin typeface="+mn-ea"/>
              </a:rPr>
              <a:t>文生图</a:t>
            </a:r>
          </a:p>
        </p:txBody>
      </p:sp>
      <p:sp>
        <p:nvSpPr>
          <p:cNvPr id="13" name="Cloned shape 4">
            <a:extLst>
              <a:ext uri="{FF2B5EF4-FFF2-40B4-BE49-F238E27FC236}">
                <a16:creationId xmlns:a16="http://schemas.microsoft.com/office/drawing/2014/main" id="{EECF5D0D-7098-5621-2CC1-02973ACCAF6E}"/>
              </a:ext>
            </a:extLst>
          </p:cNvPr>
          <p:cNvSpPr txBox="1"/>
          <p:nvPr/>
        </p:nvSpPr>
        <p:spPr>
          <a:xfrm>
            <a:off x="1574310" y="3268754"/>
            <a:ext cx="2219896" cy="126727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altLang="zh-CN" sz="12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Stable Diffusion</a:t>
            </a:r>
            <a:r>
              <a:rPr lang="zh-CN" altLang="en-US" sz="12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将输入的文字转化为图像效果 ，使文本更加生动</a:t>
            </a:r>
            <a:endParaRPr lang="en-US" altLang="zh-CN" sz="12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0" indent="0">
              <a:lnSpc>
                <a:spcPct val="200000"/>
              </a:lnSpc>
              <a:buNone/>
            </a:pPr>
            <a:endParaRPr lang="en-US" altLang="zh-CN" sz="14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0" indent="0">
              <a:lnSpc>
                <a:spcPct val="200000"/>
              </a:lnSpc>
              <a:buNone/>
            </a:pPr>
            <a:endParaRPr lang="en-US" altLang="zh-CN" sz="14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0" indent="0">
              <a:lnSpc>
                <a:spcPct val="200000"/>
              </a:lnSpc>
              <a:buNone/>
            </a:pPr>
            <a:endParaRPr lang="en-US" altLang="zh-CN" sz="14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0" indent="0">
              <a:lnSpc>
                <a:spcPct val="200000"/>
              </a:lnSpc>
              <a:buNone/>
            </a:pPr>
            <a:endParaRPr lang="zh-CN" altLang="en-US" sz="14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0" indent="0">
              <a:lnSpc>
                <a:spcPct val="200000"/>
              </a:lnSpc>
              <a:buNone/>
            </a:pPr>
            <a:endParaRPr lang="zh-CN" altLang="en-US" sz="14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0" indent="0">
              <a:lnSpc>
                <a:spcPct val="200000"/>
              </a:lnSpc>
              <a:buNone/>
            </a:pPr>
            <a:endParaRPr lang="zh-CN" altLang="en-US" sz="14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0" indent="0">
              <a:lnSpc>
                <a:spcPct val="200000"/>
              </a:lnSpc>
              <a:buNone/>
            </a:pPr>
            <a:endParaRPr lang="zh-CN" altLang="en-US" sz="14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grpSp>
        <p:nvGrpSpPr>
          <p:cNvPr id="14" name="Cloned shape 5">
            <a:extLst>
              <a:ext uri="{FF2B5EF4-FFF2-40B4-BE49-F238E27FC236}">
                <a16:creationId xmlns:a16="http://schemas.microsoft.com/office/drawing/2014/main" id="{2172AAAA-332F-DB40-07D8-6A274EA26032}"/>
              </a:ext>
            </a:extLst>
          </p:cNvPr>
          <p:cNvGrpSpPr/>
          <p:nvPr/>
        </p:nvGrpSpPr>
        <p:grpSpPr>
          <a:xfrm>
            <a:off x="668809" y="2121190"/>
            <a:ext cx="881005" cy="962210"/>
            <a:chOff x="876536" y="2334330"/>
            <a:chExt cx="881005" cy="1032789"/>
          </a:xfrm>
        </p:grpSpPr>
        <p:sp>
          <p:nvSpPr>
            <p:cNvPr id="15" name="Cloned sub shape 5">
              <a:extLst>
                <a:ext uri="{FF2B5EF4-FFF2-40B4-BE49-F238E27FC236}">
                  <a16:creationId xmlns:a16="http://schemas.microsoft.com/office/drawing/2014/main" id="{9C325BF3-7A55-7C62-8A65-C25FB731C5EE}"/>
                </a:ext>
              </a:extLst>
            </p:cNvPr>
            <p:cNvSpPr/>
            <p:nvPr/>
          </p:nvSpPr>
          <p:spPr>
            <a:xfrm>
              <a:off x="876536" y="2334330"/>
              <a:ext cx="881005" cy="10327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Cloned sub shape 5">
              <a:extLst>
                <a:ext uri="{FF2B5EF4-FFF2-40B4-BE49-F238E27FC236}">
                  <a16:creationId xmlns:a16="http://schemas.microsoft.com/office/drawing/2014/main" id="{B4CC146D-648D-9A4C-3439-F1AAA9F631B6}"/>
                </a:ext>
              </a:extLst>
            </p:cNvPr>
            <p:cNvSpPr txBox="1"/>
            <p:nvPr/>
          </p:nvSpPr>
          <p:spPr>
            <a:xfrm>
              <a:off x="963347" y="2542723"/>
              <a:ext cx="707381" cy="584774"/>
            </a:xfrm>
            <a:prstGeom prst="rect">
              <a:avLst/>
            </a:prstGeom>
            <a:noFill/>
          </p:spPr>
          <p:txBody>
            <a:bodyPr wrap="square" rtlCol="0">
              <a:normAutofit fontScale="92500" lnSpcReduction="10000"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</a:rPr>
                <a:t>01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Cloned shape 6">
            <a:extLst>
              <a:ext uri="{FF2B5EF4-FFF2-40B4-BE49-F238E27FC236}">
                <a16:creationId xmlns:a16="http://schemas.microsoft.com/office/drawing/2014/main" id="{DD70424F-E084-2FA2-6AA9-26BB83DE5BA1}"/>
              </a:ext>
            </a:extLst>
          </p:cNvPr>
          <p:cNvSpPr/>
          <p:nvPr/>
        </p:nvSpPr>
        <p:spPr>
          <a:xfrm>
            <a:off x="4989741" y="2314881"/>
            <a:ext cx="2817788" cy="27656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8" name="Cloned shape 7">
            <a:extLst>
              <a:ext uri="{FF2B5EF4-FFF2-40B4-BE49-F238E27FC236}">
                <a16:creationId xmlns:a16="http://schemas.microsoft.com/office/drawing/2014/main" id="{324A6C68-3A5C-A4EE-C794-35ED59A05D1C}"/>
              </a:ext>
            </a:extLst>
          </p:cNvPr>
          <p:cNvSpPr txBox="1">
            <a:spLocks/>
          </p:cNvSpPr>
          <p:nvPr/>
        </p:nvSpPr>
        <p:spPr>
          <a:xfrm>
            <a:off x="5482534" y="2602295"/>
            <a:ext cx="2034961" cy="3683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latin typeface="+mn-ea"/>
              </a:rPr>
              <a:t>图生图</a:t>
            </a:r>
          </a:p>
        </p:txBody>
      </p:sp>
      <p:sp>
        <p:nvSpPr>
          <p:cNvPr id="19" name="Cloned shape 8">
            <a:extLst>
              <a:ext uri="{FF2B5EF4-FFF2-40B4-BE49-F238E27FC236}">
                <a16:creationId xmlns:a16="http://schemas.microsoft.com/office/drawing/2014/main" id="{47B4BD2E-D048-3216-3A7D-7736DAE98B94}"/>
              </a:ext>
            </a:extLst>
          </p:cNvPr>
          <p:cNvSpPr txBox="1"/>
          <p:nvPr/>
        </p:nvSpPr>
        <p:spPr>
          <a:xfrm>
            <a:off x="5097517" y="3159967"/>
            <a:ext cx="2532008" cy="18253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200000"/>
              </a:lnSpc>
            </a:pPr>
            <a:r>
              <a:rPr lang="zh-CN" altLang="en-US" sz="11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图生图就是依赖图片和提示词进行二次创作。从而减少图片生成的随机性，更好的满足我们的需求。</a:t>
            </a:r>
            <a:endParaRPr lang="en-US" altLang="zh-CN" sz="11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1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图生图也可生成带有深度信息的图像。</a:t>
            </a:r>
            <a:endParaRPr lang="en-US" altLang="zh-CN" sz="11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grpSp>
        <p:nvGrpSpPr>
          <p:cNvPr id="20" name="Cloned shape 9">
            <a:extLst>
              <a:ext uri="{FF2B5EF4-FFF2-40B4-BE49-F238E27FC236}">
                <a16:creationId xmlns:a16="http://schemas.microsoft.com/office/drawing/2014/main" id="{C827CA6C-D319-88EC-447C-63383E1EB084}"/>
              </a:ext>
            </a:extLst>
          </p:cNvPr>
          <p:cNvGrpSpPr/>
          <p:nvPr/>
        </p:nvGrpSpPr>
        <p:grpSpPr>
          <a:xfrm>
            <a:off x="4392098" y="2121190"/>
            <a:ext cx="881005" cy="962210"/>
            <a:chOff x="876536" y="2334330"/>
            <a:chExt cx="881005" cy="1032789"/>
          </a:xfrm>
        </p:grpSpPr>
        <p:sp>
          <p:nvSpPr>
            <p:cNvPr id="21" name="Cloned sub shape 9">
              <a:extLst>
                <a:ext uri="{FF2B5EF4-FFF2-40B4-BE49-F238E27FC236}">
                  <a16:creationId xmlns:a16="http://schemas.microsoft.com/office/drawing/2014/main" id="{8A7562B7-9CDC-F616-8ED8-2A6D25886D16}"/>
                </a:ext>
              </a:extLst>
            </p:cNvPr>
            <p:cNvSpPr/>
            <p:nvPr/>
          </p:nvSpPr>
          <p:spPr>
            <a:xfrm>
              <a:off x="876536" y="2334330"/>
              <a:ext cx="881005" cy="10327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Cloned sub shape 9">
              <a:extLst>
                <a:ext uri="{FF2B5EF4-FFF2-40B4-BE49-F238E27FC236}">
                  <a16:creationId xmlns:a16="http://schemas.microsoft.com/office/drawing/2014/main" id="{F03DF242-D50C-D68E-0548-F242E1A3BC0A}"/>
                </a:ext>
              </a:extLst>
            </p:cNvPr>
            <p:cNvSpPr txBox="1"/>
            <p:nvPr/>
          </p:nvSpPr>
          <p:spPr>
            <a:xfrm>
              <a:off x="963347" y="2542723"/>
              <a:ext cx="707381" cy="627669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Cloned shape 10">
            <a:extLst>
              <a:ext uri="{FF2B5EF4-FFF2-40B4-BE49-F238E27FC236}">
                <a16:creationId xmlns:a16="http://schemas.microsoft.com/office/drawing/2014/main" id="{F3DE2890-DCFC-242F-132E-C9DDEE5DDD1D}"/>
              </a:ext>
            </a:extLst>
          </p:cNvPr>
          <p:cNvSpPr/>
          <p:nvPr/>
        </p:nvSpPr>
        <p:spPr>
          <a:xfrm>
            <a:off x="8713030" y="2314881"/>
            <a:ext cx="2817788" cy="27656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4" name="Cloned shape 11">
            <a:extLst>
              <a:ext uri="{FF2B5EF4-FFF2-40B4-BE49-F238E27FC236}">
                <a16:creationId xmlns:a16="http://schemas.microsoft.com/office/drawing/2014/main" id="{5388215F-2B22-8DD8-DB35-841EAA0622D1}"/>
              </a:ext>
            </a:extLst>
          </p:cNvPr>
          <p:cNvSpPr txBox="1">
            <a:spLocks/>
          </p:cNvSpPr>
          <p:nvPr/>
        </p:nvSpPr>
        <p:spPr>
          <a:xfrm>
            <a:off x="9205823" y="2602295"/>
            <a:ext cx="2034961" cy="3683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latin typeface="+mn-ea"/>
              </a:rPr>
              <a:t>图像修复</a:t>
            </a:r>
          </a:p>
        </p:txBody>
      </p:sp>
      <p:sp>
        <p:nvSpPr>
          <p:cNvPr id="25" name="Cloned shape 12">
            <a:extLst>
              <a:ext uri="{FF2B5EF4-FFF2-40B4-BE49-F238E27FC236}">
                <a16:creationId xmlns:a16="http://schemas.microsoft.com/office/drawing/2014/main" id="{2665F15E-E7C6-974D-FDAE-C12DA272534E}"/>
              </a:ext>
            </a:extLst>
          </p:cNvPr>
          <p:cNvSpPr txBox="1"/>
          <p:nvPr/>
        </p:nvSpPr>
        <p:spPr>
          <a:xfrm>
            <a:off x="9020888" y="3159967"/>
            <a:ext cx="2219896" cy="267765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200000"/>
              </a:lnSpc>
            </a:pPr>
            <a:r>
              <a:rPr lang="zh-CN" altLang="en-US" sz="11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图像修复通过替换</a:t>
            </a:r>
            <a:r>
              <a:rPr lang="en-US" altLang="zh-CN" sz="11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&amp;</a:t>
            </a:r>
            <a:r>
              <a:rPr lang="zh-CN" altLang="en-US" sz="11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填充图像中指定区域的纹理</a:t>
            </a:r>
            <a:r>
              <a:rPr lang="en-US" altLang="zh-CN" sz="11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/</a:t>
            </a:r>
            <a:r>
              <a:rPr lang="zh-CN" altLang="en-US" sz="11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像素，使其与周围纹理</a:t>
            </a:r>
            <a:r>
              <a:rPr lang="en-US" altLang="zh-CN" sz="11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/</a:t>
            </a:r>
            <a:r>
              <a:rPr lang="zh-CN" altLang="en-US" sz="11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像素融为一体，达到自然和谐的修复效果。</a:t>
            </a:r>
            <a:endParaRPr lang="en-US" altLang="zh-CN" sz="11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grpSp>
        <p:nvGrpSpPr>
          <p:cNvPr id="26" name="Cloned shape 13">
            <a:extLst>
              <a:ext uri="{FF2B5EF4-FFF2-40B4-BE49-F238E27FC236}">
                <a16:creationId xmlns:a16="http://schemas.microsoft.com/office/drawing/2014/main" id="{B9B406C1-C97B-CF90-49B5-4D0586731033}"/>
              </a:ext>
            </a:extLst>
          </p:cNvPr>
          <p:cNvGrpSpPr/>
          <p:nvPr/>
        </p:nvGrpSpPr>
        <p:grpSpPr>
          <a:xfrm>
            <a:off x="8115387" y="2121190"/>
            <a:ext cx="881005" cy="962210"/>
            <a:chOff x="876536" y="2334330"/>
            <a:chExt cx="881005" cy="1032789"/>
          </a:xfrm>
        </p:grpSpPr>
        <p:sp>
          <p:nvSpPr>
            <p:cNvPr id="27" name="Cloned sub shape 13">
              <a:extLst>
                <a:ext uri="{FF2B5EF4-FFF2-40B4-BE49-F238E27FC236}">
                  <a16:creationId xmlns:a16="http://schemas.microsoft.com/office/drawing/2014/main" id="{65354F99-84B9-662A-191D-92A69101FA1E}"/>
                </a:ext>
              </a:extLst>
            </p:cNvPr>
            <p:cNvSpPr/>
            <p:nvPr/>
          </p:nvSpPr>
          <p:spPr>
            <a:xfrm>
              <a:off x="876536" y="2334330"/>
              <a:ext cx="881005" cy="10327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8" name="Cloned sub shape 13">
              <a:extLst>
                <a:ext uri="{FF2B5EF4-FFF2-40B4-BE49-F238E27FC236}">
                  <a16:creationId xmlns:a16="http://schemas.microsoft.com/office/drawing/2014/main" id="{D011D2D3-C17D-6575-FA2B-06AB4C9CF1BE}"/>
                </a:ext>
              </a:extLst>
            </p:cNvPr>
            <p:cNvSpPr txBox="1"/>
            <p:nvPr/>
          </p:nvSpPr>
          <p:spPr>
            <a:xfrm>
              <a:off x="963347" y="2542723"/>
              <a:ext cx="707381" cy="627669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</a:rPr>
                <a:t>03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30955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jY2NjRjNDk0N2E2YzkxZTkzYTJjNGUxOGYwNDdjNW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2379</TotalTime>
  <Words>2107</Words>
  <Application>Microsoft Office PowerPoint</Application>
  <PresentationFormat>宽屏</PresentationFormat>
  <Paragraphs>217</Paragraphs>
  <Slides>25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Alibaba PuHuiTi Regular</vt:lpstr>
      <vt:lpstr>Source Han Sans CN</vt:lpstr>
      <vt:lpstr>TencentSans W3</vt:lpstr>
      <vt:lpstr>阿里巴巴普惠体 Medium</vt:lpstr>
      <vt:lpstr>宋体</vt:lpstr>
      <vt:lpstr>腾讯体 W3</vt:lpstr>
      <vt:lpstr>腾讯体 W7</vt:lpstr>
      <vt:lpstr>微软雅黑</vt:lpstr>
      <vt:lpstr>Arial</vt:lpstr>
      <vt:lpstr>Calibri</vt:lpstr>
      <vt:lpstr>Roboto</vt:lpstr>
      <vt:lpstr>Wingdings</vt:lpstr>
      <vt:lpstr>Office 主题​​</vt:lpstr>
      <vt:lpstr>Stable Diffusion详解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钊 李</cp:lastModifiedBy>
  <cp:revision>277</cp:revision>
  <dcterms:created xsi:type="dcterms:W3CDTF">2024-01-28T03:31:37Z</dcterms:created>
  <dcterms:modified xsi:type="dcterms:W3CDTF">2024-12-29T10:09:18Z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2052-6.4.0.8550</vt:lpwstr>
  </property>
  <property fmtid="{D5CDD505-2E9C-101B-9397-08002B2CF9AE}" pid="3" name="ICV">
    <vt:lpwstr>DE8B60F4E4E46BA02F4D6764A8EA080D_43</vt:lpwstr>
  </property>
</Properties>
</file>