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3.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4.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5.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6.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7.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8.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9.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0.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handoutMasterIdLst>
    <p:handoutMasterId r:id="rId19"/>
  </p:handoutMasterIdLst>
  <p:sldIdLst>
    <p:sldId id="257" r:id="rId2"/>
    <p:sldId id="11089544" r:id="rId3"/>
    <p:sldId id="11089546" r:id="rId4"/>
    <p:sldId id="11089547" r:id="rId5"/>
    <p:sldId id="11089563" r:id="rId6"/>
    <p:sldId id="11089570" r:id="rId7"/>
    <p:sldId id="11089568" r:id="rId8"/>
    <p:sldId id="11089569" r:id="rId9"/>
    <p:sldId id="11089557" r:id="rId10"/>
    <p:sldId id="11089576" r:id="rId11"/>
    <p:sldId id="11089564" r:id="rId12"/>
    <p:sldId id="11089565" r:id="rId13"/>
    <p:sldId id="11089567" r:id="rId14"/>
    <p:sldId id="11089558" r:id="rId15"/>
    <p:sldId id="11089559" r:id="rId16"/>
    <p:sldId id="266" r:id="rId17"/>
  </p:sldIdLst>
  <p:sldSz cx="12192000" cy="6858000"/>
  <p:notesSz cx="7104063" cy="10234613"/>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78" userDrawn="1">
          <p15:clr>
            <a:srgbClr val="A4A3A4"/>
          </p15:clr>
        </p15:guide>
        <p15:guide id="2" pos="37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6FFE"/>
    <a:srgbClr val="5477FE"/>
    <a:srgbClr val="004CFF"/>
    <a:srgbClr val="94AAFD"/>
    <a:srgbClr val="849DFD"/>
    <a:srgbClr val="7390FE"/>
    <a:srgbClr val="6484FE"/>
    <a:srgbClr val="597BFF"/>
    <a:srgbClr val="8FA4FF"/>
    <a:srgbClr val="89A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73" autoAdjust="0"/>
    <p:restoredTop sz="86414"/>
  </p:normalViewPr>
  <p:slideViewPr>
    <p:cSldViewPr snapToGrid="0" showGuides="1">
      <p:cViewPr varScale="1">
        <p:scale>
          <a:sx n="70" d="100"/>
          <a:sy n="70" d="100"/>
        </p:scale>
        <p:origin x="272" y="56"/>
      </p:cViewPr>
      <p:guideLst>
        <p:guide orient="horz" pos="1978"/>
        <p:guide pos="3794"/>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t>2024/11/27</a:t>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t>2024/11/27</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3987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94932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43240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55708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28674F-E567-AA4B-8C16-788D7CE21C4F}" type="slidenum">
              <a:rPr lang="en-US" altLang="zh-CN" smtClean="0"/>
              <a:t>9</a:t>
            </a:fld>
            <a:endParaRPr kumimoji="1" lang="zh-CN" altLang="en-US"/>
          </a:p>
        </p:txBody>
      </p:sp>
    </p:spTree>
    <p:extLst>
      <p:ext uri="{BB962C8B-B14F-4D97-AF65-F5344CB8AC3E}">
        <p14:creationId xmlns:p14="http://schemas.microsoft.com/office/powerpoint/2010/main" val="1874807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dirty="0">
              <a:solidFill>
                <a:srgbClr val="000000"/>
              </a:solidFill>
              <a:latin typeface="Source Han Sans CN"/>
              <a:ea typeface="Source Han Sans C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dirty="0">
              <a:solidFill>
                <a:srgbClr val="000000"/>
              </a:solidFill>
              <a:latin typeface="Source Han Sans CN"/>
              <a:ea typeface="Source Han Sans CN"/>
            </a:endParaRPr>
          </a:p>
        </p:txBody>
      </p:sp>
    </p:spTree>
    <p:extLst>
      <p:ext uri="{BB962C8B-B14F-4D97-AF65-F5344CB8AC3E}">
        <p14:creationId xmlns:p14="http://schemas.microsoft.com/office/powerpoint/2010/main" val="62017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dirty="0">
              <a:solidFill>
                <a:srgbClr val="000000"/>
              </a:solidFill>
              <a:latin typeface="Source Han Sans CN"/>
              <a:ea typeface="Source Han Sans CN"/>
            </a:endParaRPr>
          </a:p>
        </p:txBody>
      </p:sp>
    </p:spTree>
    <p:extLst>
      <p:ext uri="{BB962C8B-B14F-4D97-AF65-F5344CB8AC3E}">
        <p14:creationId xmlns:p14="http://schemas.microsoft.com/office/powerpoint/2010/main" val="2911546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dirty="0">
              <a:solidFill>
                <a:srgbClr val="000000"/>
              </a:solidFill>
              <a:latin typeface="Source Han Sans CN"/>
              <a:ea typeface="Source Han Sans CN"/>
            </a:endParaRPr>
          </a:p>
        </p:txBody>
      </p:sp>
    </p:spTree>
    <p:extLst>
      <p:ext uri="{BB962C8B-B14F-4D97-AF65-F5344CB8AC3E}">
        <p14:creationId xmlns:p14="http://schemas.microsoft.com/office/powerpoint/2010/main" val="844812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dirty="0">
              <a:solidFill>
                <a:srgbClr val="000000"/>
              </a:solidFill>
              <a:latin typeface="Source Han Sans CN"/>
              <a:ea typeface="Source Han Sans CN"/>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标题 6"/>
          <p:cNvSpPr>
            <a:spLocks noGrp="1"/>
          </p:cNvSpPr>
          <p:nvPr>
            <p:ph type="ctrTitle" hasCustomPrompt="1"/>
          </p:nvPr>
        </p:nvSpPr>
        <p:spPr>
          <a:xfrm>
            <a:off x="979170" y="2261235"/>
            <a:ext cx="9144000" cy="1045210"/>
          </a:xfrm>
        </p:spPr>
        <p:txBody>
          <a:bodyPr>
            <a:normAutofit fontScale="90000"/>
          </a:bodyPr>
          <a:lstStyle/>
          <a:p>
            <a:pPr algn="l"/>
            <a:r>
              <a:rPr lang="zh-CN" altLang="en-US" sz="6665" dirty="0">
                <a:solidFill>
                  <a:schemeClr val="tx1">
                    <a:lumMod val="95000"/>
                    <a:lumOff val="5000"/>
                  </a:schemeClr>
                </a:solidFill>
                <a:effectLst/>
                <a:latin typeface="阿里巴巴普惠体 Medium" panose="00020600040101010101" charset="-122"/>
                <a:ea typeface="阿里巴巴普惠体 Medium" panose="00020600040101010101" charset="-122"/>
              </a:rPr>
              <a:t>输入一级标题</a:t>
            </a:r>
          </a:p>
        </p:txBody>
      </p:sp>
      <p:sp>
        <p:nvSpPr>
          <p:cNvPr id="8" name="文本框 7"/>
          <p:cNvSpPr txBox="1"/>
          <p:nvPr userDrawn="1"/>
        </p:nvSpPr>
        <p:spPr>
          <a:xfrm>
            <a:off x="979170" y="5714365"/>
            <a:ext cx="2618105" cy="337185"/>
          </a:xfrm>
          <a:prstGeom prst="rect">
            <a:avLst/>
          </a:prstGeom>
          <a:noFill/>
        </p:spPr>
        <p:txBody>
          <a:bodyPr wrap="none" rtlCol="0">
            <a:spAutoFit/>
          </a:bodyPr>
          <a:lstStyle/>
          <a:p>
            <a:pPr algn="l"/>
            <a:r>
              <a:rPr lang="zh-CN" altLang="en-US" sz="1600">
                <a:solidFill>
                  <a:schemeClr val="tx1">
                    <a:lumMod val="75000"/>
                    <a:lumOff val="25000"/>
                  </a:schemeClr>
                </a:solidFill>
                <a:latin typeface="Alibaba PuHuiTi Regular" panose="00020600040101010101" charset="-122"/>
                <a:ea typeface="Alibaba PuHuiTi Regular" panose="00020600040101010101" charset="-122"/>
              </a:rPr>
              <a:t>一样的教育，不一样的品质</a:t>
            </a:r>
          </a:p>
        </p:txBody>
      </p:sp>
      <p:sp>
        <p:nvSpPr>
          <p:cNvPr id="9" name="矩形 8"/>
          <p:cNvSpPr/>
          <p:nvPr userDrawn="1"/>
        </p:nvSpPr>
        <p:spPr>
          <a:xfrm flipV="1">
            <a:off x="1089660" y="5513705"/>
            <a:ext cx="556895" cy="54000"/>
          </a:xfrm>
          <a:prstGeom prst="rect">
            <a:avLst/>
          </a:prstGeom>
          <a:solidFill>
            <a:srgbClr val="004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11" name="组合 10"/>
          <p:cNvGrpSpPr/>
          <p:nvPr userDrawn="1"/>
        </p:nvGrpSpPr>
        <p:grpSpPr>
          <a:xfrm>
            <a:off x="807720" y="2494915"/>
            <a:ext cx="2443480" cy="1290320"/>
            <a:chOff x="1440" y="2407"/>
            <a:chExt cx="3848" cy="2032"/>
          </a:xfrm>
        </p:grpSpPr>
        <p:pic>
          <p:nvPicPr>
            <p:cNvPr id="7" name="图片 6" descr="装饰"/>
            <p:cNvPicPr>
              <a:picLocks noChangeAspect="1"/>
            </p:cNvPicPr>
            <p:nvPr userDrawn="1"/>
          </p:nvPicPr>
          <p:blipFill>
            <a:blip r:embed="rId3"/>
            <a:stretch>
              <a:fillRect/>
            </a:stretch>
          </p:blipFill>
          <p:spPr>
            <a:xfrm>
              <a:off x="1440" y="2614"/>
              <a:ext cx="1417" cy="893"/>
            </a:xfrm>
            <a:prstGeom prst="rect">
              <a:avLst/>
            </a:prstGeom>
          </p:spPr>
        </p:pic>
        <p:sp>
          <p:nvSpPr>
            <p:cNvPr id="8" name="文本框 7"/>
            <p:cNvSpPr txBox="1"/>
            <p:nvPr userDrawn="1"/>
          </p:nvSpPr>
          <p:spPr>
            <a:xfrm>
              <a:off x="2990" y="2407"/>
              <a:ext cx="2208" cy="1307"/>
            </a:xfrm>
            <a:prstGeom prst="rect">
              <a:avLst/>
            </a:prstGeom>
            <a:noFill/>
          </p:spPr>
          <p:txBody>
            <a:bodyPr wrap="none" rtlCol="0">
              <a:spAutoFit/>
            </a:bodyPr>
            <a:lstStyle/>
            <a:p>
              <a:r>
                <a:rPr lang="zh-CN" altLang="en-US" sz="4800">
                  <a:latin typeface="阿里巴巴普惠体 Medium" panose="00020600040101010101" charset="-122"/>
                  <a:ea typeface="阿里巴巴普惠体 Medium" panose="00020600040101010101" charset="-122"/>
                </a:rPr>
                <a:t>目录</a:t>
              </a:r>
            </a:p>
          </p:txBody>
        </p:sp>
        <p:sp>
          <p:nvSpPr>
            <p:cNvPr id="9" name="文本框 8"/>
            <p:cNvSpPr txBox="1"/>
            <p:nvPr userDrawn="1"/>
          </p:nvSpPr>
          <p:spPr>
            <a:xfrm>
              <a:off x="2990" y="3714"/>
              <a:ext cx="2298" cy="725"/>
            </a:xfrm>
            <a:prstGeom prst="rect">
              <a:avLst/>
            </a:prstGeom>
            <a:noFill/>
          </p:spPr>
          <p:txBody>
            <a:bodyPr wrap="none" rtlCol="0">
              <a:spAutoFit/>
            </a:bodyPr>
            <a:lstStyle/>
            <a:p>
              <a:pPr algn="l"/>
              <a:r>
                <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rPr>
                <a:t>Contents</a:t>
              </a: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10" name="组合 9"/>
          <p:cNvGrpSpPr/>
          <p:nvPr userDrawn="1"/>
        </p:nvGrpSpPr>
        <p:grpSpPr>
          <a:xfrm>
            <a:off x="1791970" y="2494915"/>
            <a:ext cx="3042920" cy="1290320"/>
            <a:chOff x="2990" y="2407"/>
            <a:chExt cx="4792" cy="2032"/>
          </a:xfrm>
        </p:grpSpPr>
        <p:sp>
          <p:nvSpPr>
            <p:cNvPr id="15" name="文本框 14"/>
            <p:cNvSpPr txBox="1"/>
            <p:nvPr userDrawn="1"/>
          </p:nvSpPr>
          <p:spPr>
            <a:xfrm>
              <a:off x="2990" y="2407"/>
              <a:ext cx="4128" cy="1307"/>
            </a:xfrm>
            <a:prstGeom prst="rect">
              <a:avLst/>
            </a:prstGeom>
            <a:noFill/>
          </p:spPr>
          <p:txBody>
            <a:bodyPr wrap="square" rtlCol="0">
              <a:spAutoFit/>
            </a:bodyPr>
            <a:lstStyle/>
            <a:p>
              <a:r>
                <a:rPr lang="zh-CN" altLang="en-US" sz="4800">
                  <a:latin typeface="阿里巴巴普惠体 Medium" panose="00020600040101010101" charset="-122"/>
                  <a:ea typeface="阿里巴巴普惠体 Medium" panose="00020600040101010101" charset="-122"/>
                </a:rPr>
                <a:t>学习目标</a:t>
              </a:r>
            </a:p>
          </p:txBody>
        </p:sp>
        <p:sp>
          <p:nvSpPr>
            <p:cNvPr id="16" name="文本框 15"/>
            <p:cNvSpPr txBox="1"/>
            <p:nvPr userDrawn="1"/>
          </p:nvSpPr>
          <p:spPr>
            <a:xfrm>
              <a:off x="2990" y="3714"/>
              <a:ext cx="4792" cy="725"/>
            </a:xfrm>
            <a:prstGeom prst="rect">
              <a:avLst/>
            </a:prstGeom>
            <a:noFill/>
          </p:spPr>
          <p:txBody>
            <a:bodyPr wrap="none" rtlCol="0">
              <a:spAutoFit/>
            </a:bodyPr>
            <a:lstStyle/>
            <a:p>
              <a:pPr algn="l"/>
              <a:r>
                <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rPr>
                <a:t>Learning Objectives</a:t>
              </a:r>
            </a:p>
          </p:txBody>
        </p:sp>
      </p:grpSp>
      <p:pic>
        <p:nvPicPr>
          <p:cNvPr id="2" name="图片 1" descr="装饰"/>
          <p:cNvPicPr>
            <a:picLocks noChangeAspect="1"/>
          </p:cNvPicPr>
          <p:nvPr userDrawn="1"/>
        </p:nvPicPr>
        <p:blipFill>
          <a:blip r:embed="rId3"/>
          <a:stretch>
            <a:fillRect/>
          </a:stretch>
        </p:blipFill>
        <p:spPr>
          <a:xfrm>
            <a:off x="807720" y="2626360"/>
            <a:ext cx="899795" cy="56705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节标题">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10" name="组合 9"/>
          <p:cNvGrpSpPr/>
          <p:nvPr userDrawn="1"/>
        </p:nvGrpSpPr>
        <p:grpSpPr>
          <a:xfrm>
            <a:off x="1791970" y="2494915"/>
            <a:ext cx="2025650" cy="1290320"/>
            <a:chOff x="2990" y="2407"/>
            <a:chExt cx="3190" cy="2032"/>
          </a:xfrm>
        </p:grpSpPr>
        <p:sp>
          <p:nvSpPr>
            <p:cNvPr id="15" name="文本框 14"/>
            <p:cNvSpPr txBox="1"/>
            <p:nvPr userDrawn="1"/>
          </p:nvSpPr>
          <p:spPr>
            <a:xfrm>
              <a:off x="2990" y="2407"/>
              <a:ext cx="2208" cy="1307"/>
            </a:xfrm>
            <a:prstGeom prst="rect">
              <a:avLst/>
            </a:prstGeom>
            <a:noFill/>
          </p:spPr>
          <p:txBody>
            <a:bodyPr wrap="none" rtlCol="0">
              <a:spAutoFit/>
            </a:bodyPr>
            <a:lstStyle/>
            <a:p>
              <a:r>
                <a:rPr lang="zh-CN" altLang="en-US" sz="4800">
                  <a:latin typeface="阿里巴巴普惠体 Medium" panose="00020600040101010101" charset="-122"/>
                  <a:ea typeface="阿里巴巴普惠体 Medium" panose="00020600040101010101" charset="-122"/>
                </a:rPr>
                <a:t>思考</a:t>
              </a:r>
            </a:p>
          </p:txBody>
        </p:sp>
        <p:sp>
          <p:nvSpPr>
            <p:cNvPr id="16" name="文本框 15"/>
            <p:cNvSpPr txBox="1"/>
            <p:nvPr userDrawn="1"/>
          </p:nvSpPr>
          <p:spPr>
            <a:xfrm>
              <a:off x="2990" y="3714"/>
              <a:ext cx="3190" cy="725"/>
            </a:xfrm>
            <a:prstGeom prst="rect">
              <a:avLst/>
            </a:prstGeom>
            <a:noFill/>
          </p:spPr>
          <p:txBody>
            <a:bodyPr wrap="none" rtlCol="0">
              <a:spAutoFit/>
            </a:bodyPr>
            <a:lstStyle/>
            <a:p>
              <a:pPr algn="l"/>
              <a:r>
                <a:rPr lang="en-US" altLang="zh-CN" sz="2400">
                  <a:solidFill>
                    <a:schemeClr val="accent1">
                      <a:lumMod val="20000"/>
                      <a:lumOff val="80000"/>
                    </a:schemeClr>
                  </a:solidFill>
                  <a:latin typeface="阿里巴巴普惠体 Medium" panose="00020600040101010101" charset="-122"/>
                  <a:ea typeface="阿里巴巴普惠体 Medium" panose="00020600040101010101" charset="-122"/>
                </a:rPr>
                <a:t>T</a:t>
              </a:r>
              <a:r>
                <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rPr>
                <a:t>hink deeply</a:t>
              </a:r>
            </a:p>
          </p:txBody>
        </p:sp>
      </p:grpSp>
      <p:pic>
        <p:nvPicPr>
          <p:cNvPr id="7" name="图片 6" descr="装饰"/>
          <p:cNvPicPr>
            <a:picLocks noChangeAspect="1"/>
          </p:cNvPicPr>
          <p:nvPr userDrawn="1"/>
        </p:nvPicPr>
        <p:blipFill>
          <a:blip r:embed="rId3"/>
          <a:stretch>
            <a:fillRect/>
          </a:stretch>
        </p:blipFill>
        <p:spPr>
          <a:xfrm>
            <a:off x="807720" y="2626360"/>
            <a:ext cx="899795" cy="56705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2_节标题">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6" name="组合 5"/>
          <p:cNvGrpSpPr/>
          <p:nvPr userDrawn="1"/>
        </p:nvGrpSpPr>
        <p:grpSpPr>
          <a:xfrm>
            <a:off x="1791970" y="2494915"/>
            <a:ext cx="3042920" cy="1290320"/>
            <a:chOff x="2990" y="2407"/>
            <a:chExt cx="4792" cy="2032"/>
          </a:xfrm>
        </p:grpSpPr>
        <p:sp>
          <p:nvSpPr>
            <p:cNvPr id="8" name="文本框 7"/>
            <p:cNvSpPr txBox="1"/>
            <p:nvPr userDrawn="1"/>
          </p:nvSpPr>
          <p:spPr>
            <a:xfrm>
              <a:off x="2990" y="2407"/>
              <a:ext cx="4128" cy="1307"/>
            </a:xfrm>
            <a:prstGeom prst="rect">
              <a:avLst/>
            </a:prstGeom>
            <a:noFill/>
          </p:spPr>
          <p:txBody>
            <a:bodyPr wrap="none" rtlCol="0">
              <a:spAutoFit/>
            </a:bodyPr>
            <a:lstStyle/>
            <a:p>
              <a:pPr algn="l"/>
              <a:r>
                <a:rPr lang="zh-CN" altLang="en-US" sz="4800">
                  <a:latin typeface="阿里巴巴普惠体 Medium" panose="00020600040101010101" charset="-122"/>
                  <a:ea typeface="阿里巴巴普惠体 Medium" panose="00020600040101010101" charset="-122"/>
                  <a:sym typeface="+mn-ea"/>
                </a:rPr>
                <a:t>今日作业</a:t>
              </a:r>
              <a:endParaRPr lang="zh-CN" altLang="en-US" sz="4800">
                <a:latin typeface="阿里巴巴普惠体 Medium" panose="00020600040101010101" charset="-122"/>
                <a:ea typeface="阿里巴巴普惠体 Medium" panose="00020600040101010101" charset="-122"/>
              </a:endParaRPr>
            </a:p>
          </p:txBody>
        </p:sp>
        <p:sp>
          <p:nvSpPr>
            <p:cNvPr id="9" name="文本框 8"/>
            <p:cNvSpPr txBox="1"/>
            <p:nvPr userDrawn="1"/>
          </p:nvSpPr>
          <p:spPr>
            <a:xfrm>
              <a:off x="2990" y="3714"/>
              <a:ext cx="4792" cy="725"/>
            </a:xfrm>
            <a:prstGeom prst="rect">
              <a:avLst/>
            </a:prstGeom>
            <a:noFill/>
          </p:spPr>
          <p:txBody>
            <a:bodyPr wrap="square" rtlCol="0">
              <a:spAutoFit/>
            </a:bodyPr>
            <a:lstStyle/>
            <a:p>
              <a:pPr algn="l"/>
              <a:r>
                <a:rPr lang="en-US" sz="2400">
                  <a:solidFill>
                    <a:schemeClr val="accent1">
                      <a:lumMod val="20000"/>
                      <a:lumOff val="80000"/>
                    </a:schemeClr>
                  </a:solidFill>
                  <a:latin typeface="阿里巴巴普惠体 Medium" panose="00020600040101010101" charset="-122"/>
                  <a:ea typeface="阿里巴巴普惠体 Medium" panose="00020600040101010101" charset="-122"/>
                  <a:sym typeface="+mn-ea"/>
                </a:rPr>
                <a:t>Homework</a:t>
              </a:r>
              <a:endPar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endParaRPr>
            </a:p>
          </p:txBody>
        </p:sp>
      </p:grpSp>
      <p:pic>
        <p:nvPicPr>
          <p:cNvPr id="2" name="图片 1" descr="装饰"/>
          <p:cNvPicPr>
            <a:picLocks noChangeAspect="1"/>
          </p:cNvPicPr>
          <p:nvPr userDrawn="1"/>
        </p:nvPicPr>
        <p:blipFill>
          <a:blip r:embed="rId3"/>
          <a:stretch>
            <a:fillRect/>
          </a:stretch>
        </p:blipFill>
        <p:spPr>
          <a:xfrm>
            <a:off x="807720" y="2626360"/>
            <a:ext cx="899795" cy="567055"/>
          </a:xfrm>
          <a:prstGeom prst="rect">
            <a:avLst/>
          </a:prstGeom>
        </p:spPr>
      </p:pic>
      <p:sp>
        <p:nvSpPr>
          <p:cNvPr id="3" name="文本框 2"/>
          <p:cNvSpPr txBox="1"/>
          <p:nvPr userDrawn="1"/>
        </p:nvSpPr>
        <p:spPr>
          <a:xfrm>
            <a:off x="2653665" y="809625"/>
            <a:ext cx="309880" cy="368300"/>
          </a:xfrm>
          <a:prstGeom prst="rect">
            <a:avLst/>
          </a:prstGeom>
          <a:noFill/>
        </p:spPr>
        <p:txBody>
          <a:bodyPr wrap="none" rtlCol="0">
            <a:sp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矩形 6"/>
          <p:cNvSpPr/>
          <p:nvPr userDrawn="1"/>
        </p:nvSpPr>
        <p:spPr>
          <a:xfrm>
            <a:off x="0" y="6750050"/>
            <a:ext cx="1080000" cy="108000"/>
          </a:xfrm>
          <a:prstGeom prst="rect">
            <a:avLst/>
          </a:prstGeom>
          <a:solidFill>
            <a:srgbClr val="597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1176020" y="6750050"/>
            <a:ext cx="11016000" cy="107950"/>
          </a:xfrm>
          <a:prstGeom prst="rect">
            <a:avLst/>
          </a:prstGeom>
          <a:gradFill>
            <a:gsLst>
              <a:gs pos="0">
                <a:schemeClr val="accent1">
                  <a:lumMod val="5000"/>
                  <a:lumOff val="95000"/>
                </a:schemeClr>
              </a:gs>
              <a:gs pos="100000">
                <a:srgbClr val="597BF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标题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t>单击此处编辑母版标题样式</a:t>
            </a:r>
          </a:p>
        </p:txBody>
      </p:sp>
      <p:sp>
        <p:nvSpPr>
          <p:cNvPr id="3" name="内容占位符 2"/>
          <p:cNvSpPr>
            <a:spLocks noGrp="1"/>
          </p:cNvSpPr>
          <p:nvPr>
            <p:ph idx="1"/>
          </p:nvPr>
        </p:nvSpPr>
        <p:spPr/>
        <p:txBody>
          <a:bodyPr/>
          <a:lstStyle/>
          <a:p>
            <a:pPr lvl="0"/>
            <a:r>
              <a:rPr lang="zh-CN"/>
              <a:t>单击此处编辑母版文本样式</a:t>
            </a:r>
          </a:p>
          <a:p>
            <a:pPr lvl="1"/>
            <a:r>
              <a:rPr lang="zh-CN"/>
              <a:t>二级</a:t>
            </a:r>
          </a:p>
          <a:p>
            <a:pPr lvl="2"/>
            <a:r>
              <a:rPr lang="zh-CN"/>
              <a:t>三级</a:t>
            </a:r>
          </a:p>
          <a:p>
            <a:pPr lvl="3"/>
            <a:r>
              <a:rPr lang="zh-CN"/>
              <a:t>四级</a:t>
            </a:r>
          </a:p>
          <a:p>
            <a:pPr lvl="4"/>
            <a:r>
              <a:rPr lang="zh-CN"/>
              <a:t>五级</a:t>
            </a:r>
          </a:p>
        </p:txBody>
      </p:sp>
    </p:spTree>
    <p:extLst>
      <p:ext uri="{BB962C8B-B14F-4D97-AF65-F5344CB8AC3E}">
        <p14:creationId xmlns:p14="http://schemas.microsoft.com/office/powerpoint/2010/main" val="1357138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2024/11/27</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slideLayout" Target="../slideLayouts/slideLayout6.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s>
</file>

<file path=ppt/slides/_rels/slide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notesSlide" Target="../notesSlides/notesSlide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9.xml"/><Relationship Id="rId5" Type="http://schemas.openxmlformats.org/officeDocument/2006/relationships/tags" Target="../tags/tag27.xml"/><Relationship Id="rId4" Type="http://schemas.openxmlformats.org/officeDocument/2006/relationships/tags" Target="../tags/tag26.xml"/></Relationships>
</file>

<file path=ppt/slides/_rels/slide5.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notesSlide" Target="../notesSlides/notesSlide2.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9.xml"/><Relationship Id="rId5" Type="http://schemas.openxmlformats.org/officeDocument/2006/relationships/tags" Target="../tags/tag32.xml"/><Relationship Id="rId4" Type="http://schemas.openxmlformats.org/officeDocument/2006/relationships/tags" Target="../tags/tag31.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5.xml"/><Relationship Id="rId7" Type="http://schemas.openxmlformats.org/officeDocument/2006/relationships/notesSlide" Target="../notesSlides/notesSlide3.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9.xml"/><Relationship Id="rId5" Type="http://schemas.openxmlformats.org/officeDocument/2006/relationships/tags" Target="../tags/tag37.xml"/><Relationship Id="rId4" Type="http://schemas.openxmlformats.org/officeDocument/2006/relationships/tags" Target="../tags/tag36.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40.xml"/><Relationship Id="rId7" Type="http://schemas.openxmlformats.org/officeDocument/2006/relationships/notesSlide" Target="../notesSlides/notesSlide4.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9.xml"/><Relationship Id="rId5" Type="http://schemas.openxmlformats.org/officeDocument/2006/relationships/tags" Target="../tags/tag42.xml"/><Relationship Id="rId4" Type="http://schemas.openxmlformats.org/officeDocument/2006/relationships/tags" Target="../tags/tag41.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45.xml"/><Relationship Id="rId7" Type="http://schemas.openxmlformats.org/officeDocument/2006/relationships/notesSlide" Target="../notesSlides/notesSlide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9.xml"/><Relationship Id="rId11" Type="http://schemas.openxmlformats.org/officeDocument/2006/relationships/image" Target="../media/image12.png"/><Relationship Id="rId5" Type="http://schemas.openxmlformats.org/officeDocument/2006/relationships/tags" Target="../tags/tag47.xml"/><Relationship Id="rId10" Type="http://schemas.openxmlformats.org/officeDocument/2006/relationships/image" Target="../media/image11.png"/><Relationship Id="rId4" Type="http://schemas.openxmlformats.org/officeDocument/2006/relationships/tags" Target="../tags/tag46.xml"/><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50.xml"/><Relationship Id="rId7" Type="http://schemas.openxmlformats.org/officeDocument/2006/relationships/slideLayout" Target="../slideLayouts/slideLayout6.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56.xml"/><Relationship Id="rId7" Type="http://schemas.openxmlformats.org/officeDocument/2006/relationships/slideLayout" Target="../slideLayouts/slideLayout9.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62.xml"/><Relationship Id="rId7" Type="http://schemas.openxmlformats.org/officeDocument/2006/relationships/slideLayout" Target="../slideLayouts/slideLayout9.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15.png"/><Relationship Id="rId5" Type="http://schemas.openxmlformats.org/officeDocument/2006/relationships/tags" Target="../tags/tag64.xml"/><Relationship Id="rId10" Type="http://schemas.openxmlformats.org/officeDocument/2006/relationships/image" Target="../media/image14.png"/><Relationship Id="rId4" Type="http://schemas.openxmlformats.org/officeDocument/2006/relationships/tags" Target="../tags/tag63.xml"/><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68.xml"/><Relationship Id="rId7" Type="http://schemas.openxmlformats.org/officeDocument/2006/relationships/slideLayout" Target="../slideLayouts/slideLayout9.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11" Type="http://schemas.openxmlformats.org/officeDocument/2006/relationships/image" Target="../media/image14.png"/><Relationship Id="rId5" Type="http://schemas.openxmlformats.org/officeDocument/2006/relationships/tags" Target="../tags/tag76.xml"/><Relationship Id="rId10" Type="http://schemas.openxmlformats.org/officeDocument/2006/relationships/image" Target="../media/image13.png"/><Relationship Id="rId4" Type="http://schemas.openxmlformats.org/officeDocument/2006/relationships/tags" Target="../tags/tag75.xml"/><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slideLayout" Target="../slideLayouts/slideLayout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86.xml"/><Relationship Id="rId7" Type="http://schemas.openxmlformats.org/officeDocument/2006/relationships/slideLayout" Target="../slideLayouts/slideLayout9.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953770" y="2616835"/>
            <a:ext cx="9144000" cy="1046480"/>
          </a:xfrm>
        </p:spPr>
        <p:txBody>
          <a:bodyPr>
            <a:noAutofit/>
          </a:bodyPr>
          <a:lstStyle/>
          <a:p>
            <a:r>
              <a:rPr lang="en-US" altLang="zh-CN" sz="6000" dirty="0">
                <a:latin typeface="阿里巴巴普惠体 Medium" panose="00020600040101010101" charset="-122"/>
                <a:ea typeface="阿里巴巴普惠体 Medium" panose="00020600040101010101" charset="-122"/>
              </a:rPr>
              <a:t>AIGC</a:t>
            </a:r>
            <a:r>
              <a:rPr lang="zh-CN" altLang="en-US" sz="6000" dirty="0">
                <a:latin typeface="阿里巴巴普惠体 Medium" panose="00020600040101010101" charset="-122"/>
                <a:ea typeface="阿里巴巴普惠体 Medium" panose="00020600040101010101" charset="-122"/>
              </a:rPr>
              <a:t>介绍</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custDataLst>
              <p:tags r:id="rId1"/>
            </p:custDataLst>
          </p:nvPr>
        </p:nvSpPr>
        <p:spPr>
          <a:xfrm>
            <a:off x="647700" y="4489450"/>
            <a:ext cx="762000" cy="752475"/>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33" name="矩形 32"/>
          <p:cNvSpPr/>
          <p:nvPr>
            <p:custDataLst>
              <p:tags r:id="rId2"/>
            </p:custDataLst>
          </p:nvPr>
        </p:nvSpPr>
        <p:spPr>
          <a:xfrm>
            <a:off x="6376670" y="2313940"/>
            <a:ext cx="762000" cy="752475"/>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32" name="矩形 31"/>
          <p:cNvSpPr/>
          <p:nvPr>
            <p:custDataLst>
              <p:tags r:id="rId3"/>
            </p:custDataLst>
          </p:nvPr>
        </p:nvSpPr>
        <p:spPr>
          <a:xfrm>
            <a:off x="626110" y="2313940"/>
            <a:ext cx="762000" cy="752475"/>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3" name="文本框 2"/>
          <p:cNvSpPr txBox="1"/>
          <p:nvPr/>
        </p:nvSpPr>
        <p:spPr>
          <a:xfrm>
            <a:off x="1653315" y="2076888"/>
            <a:ext cx="2092239" cy="528734"/>
          </a:xfrm>
          <a:prstGeom prst="rect">
            <a:avLst/>
          </a:prstGeom>
          <a:noFill/>
        </p:spPr>
        <p:txBody>
          <a:bodyPr wrap="none" rtlCol="0">
            <a:spAutoFit/>
          </a:bodyPr>
          <a:lstStyle/>
          <a:p>
            <a:pPr algn="ctr"/>
            <a:r>
              <a:rPr lang="en-US" altLang="zh-CN" sz="2400" b="1" dirty="0" err="1">
                <a:solidFill>
                  <a:srgbClr val="026DFF"/>
                </a:solidFill>
                <a:latin typeface="+mn-lt"/>
                <a:ea typeface="+mn-ea"/>
                <a:cs typeface="+mn-ea"/>
                <a:sym typeface="+mn-lt"/>
              </a:rPr>
              <a:t>AIGC</a:t>
            </a:r>
            <a:r>
              <a:rPr lang="zh-CN" altLang="en-US" sz="2400" b="1" dirty="0">
                <a:solidFill>
                  <a:srgbClr val="026DFF"/>
                </a:solidFill>
                <a:latin typeface="+mn-lt"/>
                <a:ea typeface="+mn-ea"/>
                <a:cs typeface="+mn-ea"/>
                <a:sym typeface="+mn-lt"/>
              </a:rPr>
              <a:t>是什么？</a:t>
            </a:r>
          </a:p>
        </p:txBody>
      </p:sp>
      <p:sp>
        <p:nvSpPr>
          <p:cNvPr id="4" name="矩形 3"/>
          <p:cNvSpPr/>
          <p:nvPr/>
        </p:nvSpPr>
        <p:spPr>
          <a:xfrm>
            <a:off x="499110" y="2186940"/>
            <a:ext cx="762000" cy="752475"/>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6" name="矩形 5"/>
          <p:cNvSpPr/>
          <p:nvPr/>
        </p:nvSpPr>
        <p:spPr>
          <a:xfrm>
            <a:off x="1626448" y="2531688"/>
            <a:ext cx="3711158" cy="680571"/>
          </a:xfrm>
          <a:prstGeom prst="rect">
            <a:avLst/>
          </a:prstGeom>
        </p:spPr>
        <p:txBody>
          <a:bodyPr wrap="square">
            <a:spAutoFit/>
          </a:bodyPr>
          <a:lstStyle/>
          <a:p>
            <a:pPr>
              <a:lnSpc>
                <a:spcPct val="150000"/>
              </a:lnSpc>
            </a:pPr>
            <a:r>
              <a:rPr lang="en-US" altLang="zh-CN" sz="1350" dirty="0" err="1">
                <a:solidFill>
                  <a:schemeClr val="bg1">
                    <a:lumMod val="50000"/>
                  </a:schemeClr>
                </a:solidFill>
                <a:latin typeface="+mn-lt"/>
                <a:ea typeface="+mn-ea"/>
                <a:cs typeface="+mn-ea"/>
                <a:sym typeface="+mn-lt"/>
              </a:rPr>
              <a:t>AIGC</a:t>
            </a:r>
            <a:r>
              <a:rPr lang="zh-CN" altLang="en-US" sz="1350" dirty="0">
                <a:solidFill>
                  <a:schemeClr val="bg1">
                    <a:lumMod val="50000"/>
                  </a:schemeClr>
                </a:solidFill>
                <a:latin typeface="+mn-lt"/>
                <a:ea typeface="+mn-ea"/>
                <a:cs typeface="+mn-ea"/>
                <a:sym typeface="+mn-lt"/>
              </a:rPr>
              <a:t>全称为</a:t>
            </a:r>
            <a:r>
              <a:rPr lang="en-US" altLang="zh-CN" sz="1350" dirty="0">
                <a:solidFill>
                  <a:schemeClr val="bg1">
                    <a:lumMod val="50000"/>
                  </a:schemeClr>
                </a:solidFill>
                <a:latin typeface="+mn-lt"/>
                <a:ea typeface="+mn-ea"/>
                <a:cs typeface="+mn-ea"/>
                <a:sym typeface="+mn-lt"/>
              </a:rPr>
              <a:t>AI-Generated Content</a:t>
            </a:r>
            <a:r>
              <a:rPr lang="zh-CN" altLang="en-US" sz="1350" dirty="0">
                <a:solidFill>
                  <a:schemeClr val="bg1">
                    <a:lumMod val="50000"/>
                  </a:schemeClr>
                </a:solidFill>
                <a:latin typeface="+mn-lt"/>
                <a:ea typeface="+mn-ea"/>
                <a:cs typeface="+mn-ea"/>
                <a:sym typeface="+mn-lt"/>
              </a:rPr>
              <a:t>，人工智能内容生成</a:t>
            </a:r>
          </a:p>
        </p:txBody>
      </p:sp>
      <p:sp>
        <p:nvSpPr>
          <p:cNvPr id="2" name="文本框 1"/>
          <p:cNvSpPr txBox="1"/>
          <p:nvPr>
            <p:custDataLst>
              <p:tags r:id="rId4"/>
            </p:custDataLst>
          </p:nvPr>
        </p:nvSpPr>
        <p:spPr>
          <a:xfrm>
            <a:off x="709501" y="2221033"/>
            <a:ext cx="341760" cy="583237"/>
          </a:xfrm>
          <a:prstGeom prst="rect">
            <a:avLst/>
          </a:prstGeom>
          <a:noFill/>
        </p:spPr>
        <p:txBody>
          <a:bodyPr wrap="none" rtlCol="0">
            <a:spAutoFit/>
          </a:bodyPr>
          <a:lstStyle/>
          <a:p>
            <a:pPr algn="ctr"/>
            <a:r>
              <a:rPr lang="en-US" altLang="zh-CN" sz="2700" dirty="0">
                <a:solidFill>
                  <a:schemeClr val="bg1"/>
                </a:solidFill>
                <a:latin typeface="+mn-lt"/>
                <a:ea typeface="+mn-ea"/>
                <a:cs typeface="+mn-ea"/>
                <a:sym typeface="+mn-lt"/>
              </a:rPr>
              <a:t>1</a:t>
            </a:r>
            <a:endParaRPr lang="en-US" altLang="zh-CN" sz="2700" b="1" dirty="0">
              <a:solidFill>
                <a:schemeClr val="bg1"/>
              </a:solidFill>
              <a:latin typeface="+mn-lt"/>
              <a:ea typeface="+mn-ea"/>
              <a:cs typeface="+mn-ea"/>
              <a:sym typeface="+mn-lt"/>
            </a:endParaRPr>
          </a:p>
        </p:txBody>
      </p:sp>
      <p:sp>
        <p:nvSpPr>
          <p:cNvPr id="5" name="矩形 4"/>
          <p:cNvSpPr/>
          <p:nvPr>
            <p:custDataLst>
              <p:tags r:id="rId5"/>
            </p:custDataLst>
          </p:nvPr>
        </p:nvSpPr>
        <p:spPr>
          <a:xfrm>
            <a:off x="1647190" y="2920365"/>
            <a:ext cx="3359785" cy="368947"/>
          </a:xfrm>
          <a:prstGeom prst="rect">
            <a:avLst/>
          </a:prstGeom>
        </p:spPr>
        <p:txBody>
          <a:bodyPr wrap="square">
            <a:spAutoFit/>
          </a:bodyPr>
          <a:lstStyle/>
          <a:p>
            <a:pPr algn="l">
              <a:lnSpc>
                <a:spcPct val="150000"/>
              </a:lnSpc>
            </a:pPr>
            <a:r>
              <a:rPr lang="en-US" altLang="zh-CN" sz="1350" dirty="0">
                <a:solidFill>
                  <a:schemeClr val="bg1">
                    <a:lumMod val="85000"/>
                  </a:schemeClr>
                </a:solidFill>
                <a:latin typeface="+mn-lt"/>
                <a:ea typeface="+mn-ea"/>
                <a:cs typeface="+mn-ea"/>
                <a:sym typeface="+mn-lt"/>
              </a:rPr>
              <a:t>...................................................................</a:t>
            </a:r>
          </a:p>
        </p:txBody>
      </p:sp>
      <p:sp>
        <p:nvSpPr>
          <p:cNvPr id="9" name="文本框 8"/>
          <p:cNvSpPr txBox="1"/>
          <p:nvPr>
            <p:custDataLst>
              <p:tags r:id="rId6"/>
            </p:custDataLst>
          </p:nvPr>
        </p:nvSpPr>
        <p:spPr>
          <a:xfrm>
            <a:off x="7428230" y="2076888"/>
            <a:ext cx="2400016" cy="528734"/>
          </a:xfrm>
          <a:prstGeom prst="rect">
            <a:avLst/>
          </a:prstGeom>
          <a:noFill/>
        </p:spPr>
        <p:txBody>
          <a:bodyPr wrap="none" rtlCol="0">
            <a:spAutoFit/>
          </a:bodyPr>
          <a:lstStyle/>
          <a:p>
            <a:pPr algn="ctr">
              <a:buClrTx/>
              <a:buSzTx/>
              <a:buFontTx/>
            </a:pPr>
            <a:r>
              <a:rPr lang="en-US" altLang="zh-CN" sz="2400" b="1" dirty="0" err="1">
                <a:solidFill>
                  <a:srgbClr val="026DFF"/>
                </a:solidFill>
                <a:latin typeface="+mn-lt"/>
                <a:ea typeface="+mn-ea"/>
                <a:cs typeface="+mn-ea"/>
                <a:sym typeface="+mn-lt"/>
              </a:rPr>
              <a:t>AIGC</a:t>
            </a:r>
            <a:r>
              <a:rPr lang="zh-CN" altLang="en-US" sz="2400" b="1" dirty="0">
                <a:solidFill>
                  <a:srgbClr val="026DFF"/>
                </a:solidFill>
                <a:latin typeface="+mn-lt"/>
                <a:ea typeface="+mn-ea"/>
                <a:cs typeface="+mn-ea"/>
                <a:sym typeface="+mn-lt"/>
              </a:rPr>
              <a:t>的应用场景</a:t>
            </a:r>
          </a:p>
        </p:txBody>
      </p:sp>
      <p:sp>
        <p:nvSpPr>
          <p:cNvPr id="13" name="矩形 12"/>
          <p:cNvSpPr/>
          <p:nvPr>
            <p:custDataLst>
              <p:tags r:id="rId7"/>
            </p:custDataLst>
          </p:nvPr>
        </p:nvSpPr>
        <p:spPr>
          <a:xfrm>
            <a:off x="6249035" y="2171065"/>
            <a:ext cx="762000" cy="752475"/>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17" name="矩形 16"/>
          <p:cNvSpPr/>
          <p:nvPr>
            <p:custDataLst>
              <p:tags r:id="rId8"/>
            </p:custDataLst>
          </p:nvPr>
        </p:nvSpPr>
        <p:spPr>
          <a:xfrm>
            <a:off x="7397328" y="2515813"/>
            <a:ext cx="3711158" cy="715581"/>
          </a:xfrm>
          <a:prstGeom prst="rect">
            <a:avLst/>
          </a:prstGeom>
        </p:spPr>
        <p:txBody>
          <a:bodyPr wrap="square">
            <a:spAutoFit/>
          </a:bodyPr>
          <a:lstStyle/>
          <a:p>
            <a:pPr>
              <a:lnSpc>
                <a:spcPct val="150000"/>
              </a:lnSpc>
            </a:pPr>
            <a:r>
              <a:rPr lang="en-US" altLang="zh-CN" sz="1350" dirty="0">
                <a:solidFill>
                  <a:schemeClr val="bg1">
                    <a:lumMod val="50000"/>
                  </a:schemeClr>
                </a:solidFill>
                <a:latin typeface="+mn-lt"/>
                <a:ea typeface="+mn-ea"/>
                <a:cs typeface="+mn-ea"/>
                <a:sym typeface="+mn-lt"/>
              </a:rPr>
              <a:t>AI</a:t>
            </a:r>
            <a:r>
              <a:rPr lang="zh-CN" altLang="en-US" sz="1350" dirty="0">
                <a:solidFill>
                  <a:schemeClr val="bg1">
                    <a:lumMod val="50000"/>
                  </a:schemeClr>
                </a:solidFill>
                <a:latin typeface="+mn-lt"/>
                <a:ea typeface="+mn-ea"/>
                <a:cs typeface="+mn-ea"/>
                <a:sym typeface="+mn-lt"/>
              </a:rPr>
              <a:t>解决实际问题，提高效率、降低成本</a:t>
            </a:r>
          </a:p>
          <a:p>
            <a:pPr algn="l">
              <a:lnSpc>
                <a:spcPct val="150000"/>
              </a:lnSpc>
            </a:pPr>
            <a:endParaRPr lang="zh-CN" altLang="en-US" sz="1350" dirty="0">
              <a:solidFill>
                <a:schemeClr val="bg1">
                  <a:lumMod val="50000"/>
                </a:schemeClr>
              </a:solidFill>
              <a:latin typeface="+mn-lt"/>
              <a:ea typeface="+mn-ea"/>
              <a:cs typeface="+mn-ea"/>
              <a:sym typeface="+mn-lt"/>
            </a:endParaRPr>
          </a:p>
        </p:txBody>
      </p:sp>
      <p:sp>
        <p:nvSpPr>
          <p:cNvPr id="19" name="文本框 18"/>
          <p:cNvSpPr txBox="1"/>
          <p:nvPr>
            <p:custDataLst>
              <p:tags r:id="rId9"/>
            </p:custDataLst>
          </p:nvPr>
        </p:nvSpPr>
        <p:spPr>
          <a:xfrm>
            <a:off x="6434580" y="2205158"/>
            <a:ext cx="391453" cy="583237"/>
          </a:xfrm>
          <a:prstGeom prst="rect">
            <a:avLst/>
          </a:prstGeom>
          <a:noFill/>
        </p:spPr>
        <p:txBody>
          <a:bodyPr wrap="none" rtlCol="0">
            <a:spAutoFit/>
          </a:bodyPr>
          <a:lstStyle/>
          <a:p>
            <a:pPr algn="ctr"/>
            <a:r>
              <a:rPr lang="en-US" altLang="zh-CN" sz="2700" dirty="0">
                <a:solidFill>
                  <a:schemeClr val="bg1"/>
                </a:solidFill>
                <a:latin typeface="+mn-lt"/>
                <a:ea typeface="+mn-ea"/>
                <a:cs typeface="+mn-ea"/>
                <a:sym typeface="+mn-lt"/>
              </a:rPr>
              <a:t>2</a:t>
            </a:r>
          </a:p>
        </p:txBody>
      </p:sp>
      <p:sp>
        <p:nvSpPr>
          <p:cNvPr id="21" name="矩形 20"/>
          <p:cNvSpPr/>
          <p:nvPr>
            <p:custDataLst>
              <p:tags r:id="rId10"/>
            </p:custDataLst>
          </p:nvPr>
        </p:nvSpPr>
        <p:spPr>
          <a:xfrm>
            <a:off x="7407275" y="2888615"/>
            <a:ext cx="3359785" cy="368947"/>
          </a:xfrm>
          <a:prstGeom prst="rect">
            <a:avLst/>
          </a:prstGeom>
        </p:spPr>
        <p:txBody>
          <a:bodyPr wrap="square">
            <a:spAutoFit/>
          </a:bodyPr>
          <a:lstStyle/>
          <a:p>
            <a:pPr algn="l">
              <a:lnSpc>
                <a:spcPct val="150000"/>
              </a:lnSpc>
            </a:pPr>
            <a:r>
              <a:rPr lang="en-US" altLang="zh-CN" sz="1350" dirty="0">
                <a:solidFill>
                  <a:schemeClr val="bg1">
                    <a:lumMod val="85000"/>
                  </a:schemeClr>
                </a:solidFill>
                <a:latin typeface="+mn-lt"/>
                <a:ea typeface="+mn-ea"/>
                <a:cs typeface="+mn-ea"/>
                <a:sym typeface="+mn-lt"/>
              </a:rPr>
              <a:t>...................................................................</a:t>
            </a:r>
          </a:p>
        </p:txBody>
      </p:sp>
      <p:sp>
        <p:nvSpPr>
          <p:cNvPr id="22" name="文本框 21"/>
          <p:cNvSpPr txBox="1"/>
          <p:nvPr>
            <p:custDataLst>
              <p:tags r:id="rId11"/>
            </p:custDataLst>
          </p:nvPr>
        </p:nvSpPr>
        <p:spPr>
          <a:xfrm>
            <a:off x="1666868" y="4279068"/>
            <a:ext cx="2400016" cy="528734"/>
          </a:xfrm>
          <a:prstGeom prst="rect">
            <a:avLst/>
          </a:prstGeom>
          <a:noFill/>
        </p:spPr>
        <p:txBody>
          <a:bodyPr wrap="none" rtlCol="0">
            <a:spAutoFit/>
          </a:bodyPr>
          <a:lstStyle/>
          <a:p>
            <a:pPr algn="ctr">
              <a:buClrTx/>
              <a:buSzTx/>
              <a:buFontTx/>
            </a:pPr>
            <a:r>
              <a:rPr lang="en-US" altLang="zh-CN" sz="2400" b="1" dirty="0" err="1">
                <a:solidFill>
                  <a:srgbClr val="026DFF"/>
                </a:solidFill>
                <a:latin typeface="+mn-lt"/>
                <a:ea typeface="+mn-ea"/>
                <a:cs typeface="+mn-ea"/>
                <a:sym typeface="+mn-lt"/>
              </a:rPr>
              <a:t>AIGC</a:t>
            </a:r>
            <a:r>
              <a:rPr lang="zh-CN" altLang="en-US" sz="2400" b="1" dirty="0">
                <a:solidFill>
                  <a:srgbClr val="026DFF"/>
                </a:solidFill>
                <a:latin typeface="+mn-lt"/>
                <a:ea typeface="+mn-ea"/>
                <a:cs typeface="+mn-ea"/>
                <a:sym typeface="+mn-lt"/>
              </a:rPr>
              <a:t>的产品形态</a:t>
            </a:r>
          </a:p>
        </p:txBody>
      </p:sp>
      <p:sp>
        <p:nvSpPr>
          <p:cNvPr id="23" name="矩形 22"/>
          <p:cNvSpPr/>
          <p:nvPr>
            <p:custDataLst>
              <p:tags r:id="rId12"/>
            </p:custDataLst>
          </p:nvPr>
        </p:nvSpPr>
        <p:spPr>
          <a:xfrm>
            <a:off x="520065" y="4389120"/>
            <a:ext cx="762000" cy="752475"/>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4" name="矩形 23"/>
          <p:cNvSpPr/>
          <p:nvPr>
            <p:custDataLst>
              <p:tags r:id="rId13"/>
            </p:custDataLst>
          </p:nvPr>
        </p:nvSpPr>
        <p:spPr>
          <a:xfrm>
            <a:off x="1647403" y="4733868"/>
            <a:ext cx="3711158" cy="680571"/>
          </a:xfrm>
          <a:prstGeom prst="rect">
            <a:avLst/>
          </a:prstGeom>
        </p:spPr>
        <p:txBody>
          <a:bodyPr wrap="square">
            <a:spAutoFit/>
          </a:bodyPr>
          <a:lstStyle/>
          <a:p>
            <a:pPr>
              <a:lnSpc>
                <a:spcPct val="150000"/>
              </a:lnSpc>
            </a:pPr>
            <a:r>
              <a:rPr lang="zh-CN" altLang="en-US" sz="1350" dirty="0">
                <a:solidFill>
                  <a:schemeClr val="bg1">
                    <a:lumMod val="50000"/>
                  </a:schemeClr>
                </a:solidFill>
                <a:latin typeface="+mn-lt"/>
                <a:ea typeface="+mn-ea"/>
                <a:cs typeface="+mn-ea"/>
                <a:sym typeface="+mn-lt"/>
              </a:rPr>
              <a:t>基础层，中间层，应用层</a:t>
            </a:r>
          </a:p>
          <a:p>
            <a:pPr algn="l">
              <a:lnSpc>
                <a:spcPct val="150000"/>
              </a:lnSpc>
            </a:pPr>
            <a:endParaRPr lang="zh-CN" altLang="en-US" sz="1350" dirty="0">
              <a:solidFill>
                <a:schemeClr val="bg1">
                  <a:lumMod val="50000"/>
                </a:schemeClr>
              </a:solidFill>
              <a:latin typeface="+mn-lt"/>
              <a:ea typeface="+mn-ea"/>
              <a:cs typeface="+mn-ea"/>
              <a:sym typeface="+mn-lt"/>
            </a:endParaRPr>
          </a:p>
        </p:txBody>
      </p:sp>
      <p:sp>
        <p:nvSpPr>
          <p:cNvPr id="25" name="文本框 24"/>
          <p:cNvSpPr txBox="1"/>
          <p:nvPr>
            <p:custDataLst>
              <p:tags r:id="rId14"/>
            </p:custDataLst>
          </p:nvPr>
        </p:nvSpPr>
        <p:spPr>
          <a:xfrm>
            <a:off x="713625" y="4423213"/>
            <a:ext cx="375423" cy="583237"/>
          </a:xfrm>
          <a:prstGeom prst="rect">
            <a:avLst/>
          </a:prstGeom>
          <a:noFill/>
        </p:spPr>
        <p:txBody>
          <a:bodyPr wrap="none" rtlCol="0">
            <a:spAutoFit/>
          </a:bodyPr>
          <a:lstStyle/>
          <a:p>
            <a:pPr algn="ctr"/>
            <a:r>
              <a:rPr lang="en-US" altLang="zh-CN" sz="2700" dirty="0">
                <a:solidFill>
                  <a:schemeClr val="bg1"/>
                </a:solidFill>
                <a:latin typeface="+mn-lt"/>
                <a:ea typeface="+mn-ea"/>
                <a:cs typeface="+mn-ea"/>
                <a:sym typeface="+mn-lt"/>
              </a:rPr>
              <a:t>3</a:t>
            </a:r>
            <a:endParaRPr lang="en-US" altLang="zh-CN" sz="2700" b="1" dirty="0">
              <a:solidFill>
                <a:schemeClr val="bg1"/>
              </a:solidFill>
              <a:latin typeface="+mn-lt"/>
              <a:ea typeface="+mn-ea"/>
              <a:cs typeface="+mn-ea"/>
              <a:sym typeface="+mn-lt"/>
            </a:endParaRPr>
          </a:p>
        </p:txBody>
      </p:sp>
      <p:sp>
        <p:nvSpPr>
          <p:cNvPr id="26" name="矩形 25"/>
          <p:cNvSpPr/>
          <p:nvPr>
            <p:custDataLst>
              <p:tags r:id="rId15"/>
            </p:custDataLst>
          </p:nvPr>
        </p:nvSpPr>
        <p:spPr>
          <a:xfrm>
            <a:off x="1668145" y="5122545"/>
            <a:ext cx="3359785" cy="368947"/>
          </a:xfrm>
          <a:prstGeom prst="rect">
            <a:avLst/>
          </a:prstGeom>
        </p:spPr>
        <p:txBody>
          <a:bodyPr wrap="square">
            <a:spAutoFit/>
          </a:bodyPr>
          <a:lstStyle/>
          <a:p>
            <a:pPr algn="l">
              <a:lnSpc>
                <a:spcPct val="150000"/>
              </a:lnSpc>
            </a:pPr>
            <a:r>
              <a:rPr lang="en-US" altLang="zh-CN" sz="1350" dirty="0">
                <a:solidFill>
                  <a:schemeClr val="bg1">
                    <a:lumMod val="85000"/>
                  </a:schemeClr>
                </a:solidFill>
                <a:latin typeface="+mn-lt"/>
                <a:ea typeface="+mn-ea"/>
                <a:cs typeface="+mn-ea"/>
                <a:sym typeface="+mn-lt"/>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3394710" y="2753995"/>
            <a:ext cx="697230" cy="83693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2"/>
            </p:custDataLst>
          </p:nvPr>
        </p:nvSpPr>
        <p:spPr>
          <a:xfrm>
            <a:off x="2983865" y="3088005"/>
            <a:ext cx="981075" cy="107823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文本框 1"/>
          <p:cNvSpPr txBox="1"/>
          <p:nvPr/>
        </p:nvSpPr>
        <p:spPr>
          <a:xfrm>
            <a:off x="4448175" y="2633980"/>
            <a:ext cx="5742305" cy="819648"/>
          </a:xfrm>
          <a:prstGeom prst="rect">
            <a:avLst/>
          </a:prstGeom>
          <a:noFill/>
        </p:spPr>
        <p:txBody>
          <a:bodyPr wrap="square" rtlCol="0">
            <a:spAutoFit/>
          </a:bodyPr>
          <a:lstStyle/>
          <a:p>
            <a:r>
              <a:rPr lang="en-US" altLang="zh-CN" sz="4000" dirty="0" err="1">
                <a:solidFill>
                  <a:srgbClr val="026DFF"/>
                </a:solidFill>
                <a:latin typeface="+mn-lt"/>
                <a:ea typeface="+mn-ea"/>
                <a:cs typeface="+mn-ea"/>
                <a:sym typeface="+mn-lt"/>
              </a:rPr>
              <a:t>AIGC</a:t>
            </a:r>
            <a:r>
              <a:rPr lang="zh-CN" altLang="en-US" sz="4000" dirty="0">
                <a:solidFill>
                  <a:srgbClr val="026DFF"/>
                </a:solidFill>
                <a:latin typeface="+mn-lt"/>
                <a:ea typeface="+mn-ea"/>
                <a:cs typeface="+mn-ea"/>
                <a:sym typeface="+mn-lt"/>
              </a:rPr>
              <a:t>是什么？</a:t>
            </a:r>
          </a:p>
        </p:txBody>
      </p:sp>
      <p:sp>
        <p:nvSpPr>
          <p:cNvPr id="5" name="矩形 4"/>
          <p:cNvSpPr/>
          <p:nvPr/>
        </p:nvSpPr>
        <p:spPr>
          <a:xfrm>
            <a:off x="4448175" y="3627120"/>
            <a:ext cx="6888519" cy="461152"/>
          </a:xfrm>
          <a:prstGeom prst="rect">
            <a:avLst/>
          </a:prstGeom>
        </p:spPr>
        <p:txBody>
          <a:bodyPr wrap="square">
            <a:spAutoFit/>
          </a:bodyPr>
          <a:lstStyle/>
          <a:p>
            <a:pPr>
              <a:lnSpc>
                <a:spcPct val="150000"/>
              </a:lnSpc>
            </a:pPr>
            <a:r>
              <a:rPr lang="en-US" altLang="zh-CN" dirty="0" err="1">
                <a:solidFill>
                  <a:schemeClr val="bg1">
                    <a:lumMod val="50000"/>
                  </a:schemeClr>
                </a:solidFill>
                <a:latin typeface="+mn-lt"/>
                <a:ea typeface="+mn-ea"/>
                <a:cs typeface="+mn-ea"/>
                <a:sym typeface="+mn-lt"/>
              </a:rPr>
              <a:t>AIGC</a:t>
            </a:r>
            <a:r>
              <a:rPr lang="zh-CN" altLang="en-US" dirty="0">
                <a:solidFill>
                  <a:schemeClr val="bg1">
                    <a:lumMod val="50000"/>
                  </a:schemeClr>
                </a:solidFill>
                <a:latin typeface="+mn-lt"/>
                <a:ea typeface="+mn-ea"/>
                <a:cs typeface="+mn-ea"/>
                <a:sym typeface="+mn-lt"/>
              </a:rPr>
              <a:t>全称为</a:t>
            </a:r>
            <a:r>
              <a:rPr lang="en-US" altLang="zh-CN" dirty="0">
                <a:solidFill>
                  <a:schemeClr val="bg1">
                    <a:lumMod val="50000"/>
                  </a:schemeClr>
                </a:solidFill>
                <a:latin typeface="+mn-lt"/>
                <a:ea typeface="+mn-ea"/>
                <a:cs typeface="+mn-ea"/>
                <a:sym typeface="+mn-lt"/>
              </a:rPr>
              <a:t>AI-Generated Content</a:t>
            </a:r>
            <a:r>
              <a:rPr lang="zh-CN" altLang="en-US" dirty="0">
                <a:solidFill>
                  <a:schemeClr val="bg1">
                    <a:lumMod val="50000"/>
                  </a:schemeClr>
                </a:solidFill>
                <a:latin typeface="+mn-lt"/>
                <a:ea typeface="+mn-ea"/>
                <a:cs typeface="+mn-ea"/>
                <a:sym typeface="+mn-lt"/>
              </a:rPr>
              <a:t>，人工智能内容生成。</a:t>
            </a:r>
          </a:p>
        </p:txBody>
      </p:sp>
      <p:sp>
        <p:nvSpPr>
          <p:cNvPr id="6" name="矩形 5"/>
          <p:cNvSpPr/>
          <p:nvPr>
            <p:custDataLst>
              <p:tags r:id="rId3"/>
            </p:custDataLst>
          </p:nvPr>
        </p:nvSpPr>
        <p:spPr>
          <a:xfrm>
            <a:off x="2800350" y="2887980"/>
            <a:ext cx="1165225" cy="97917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4"/>
            </p:custDataLst>
          </p:nvPr>
        </p:nvSpPr>
        <p:spPr>
          <a:xfrm>
            <a:off x="3138170" y="3039110"/>
            <a:ext cx="508000" cy="821055"/>
          </a:xfrm>
          <a:prstGeom prst="rect">
            <a:avLst/>
          </a:prstGeom>
          <a:noFill/>
        </p:spPr>
        <p:txBody>
          <a:bodyPr wrap="none" rtlCol="0">
            <a:noAutofit/>
          </a:bodyPr>
          <a:lstStyle/>
          <a:p>
            <a:pPr algn="ctr"/>
            <a:r>
              <a:rPr lang="en-US" altLang="zh-CN" sz="2700" dirty="0">
                <a:solidFill>
                  <a:schemeClr val="bg1"/>
                </a:solidFill>
                <a:latin typeface="+mn-lt"/>
                <a:ea typeface="+mn-ea"/>
                <a:cs typeface="+mn-ea"/>
                <a:sym typeface="+mn-lt"/>
              </a:rPr>
              <a:t>1</a:t>
            </a:r>
          </a:p>
        </p:txBody>
      </p:sp>
      <p:sp>
        <p:nvSpPr>
          <p:cNvPr id="9" name="矩形 8"/>
          <p:cNvSpPr/>
          <p:nvPr>
            <p:custDataLst>
              <p:tags r:id="rId5"/>
            </p:custDataLst>
          </p:nvPr>
        </p:nvSpPr>
        <p:spPr>
          <a:xfrm>
            <a:off x="4498340" y="3378835"/>
            <a:ext cx="4138930" cy="368947"/>
          </a:xfrm>
          <a:prstGeom prst="rect">
            <a:avLst/>
          </a:prstGeom>
        </p:spPr>
        <p:txBody>
          <a:bodyPr wrap="square">
            <a:spAutoFit/>
          </a:bodyPr>
          <a:lstStyle/>
          <a:p>
            <a:pPr algn="l">
              <a:lnSpc>
                <a:spcPct val="150000"/>
              </a:lnSpc>
            </a:pPr>
            <a:r>
              <a:rPr lang="en-US" altLang="zh-CN" sz="1350" dirty="0">
                <a:solidFill>
                  <a:schemeClr val="bg1">
                    <a:lumMod val="95000"/>
                  </a:schemeClr>
                </a:solidFill>
                <a:latin typeface="+mn-lt"/>
                <a:ea typeface="+mn-ea"/>
                <a:cs typeface="+mn-ea"/>
                <a:sym typeface="+mn-lt"/>
              </a:rPr>
              <a:t>........................................................................</a:t>
            </a:r>
          </a:p>
        </p:txBody>
      </p:sp>
      <p:sp>
        <p:nvSpPr>
          <p:cNvPr id="11" name="矩形 10"/>
          <p:cNvSpPr/>
          <p:nvPr>
            <p:custDataLst>
              <p:tags r:id="rId6"/>
            </p:custDataLst>
          </p:nvPr>
        </p:nvSpPr>
        <p:spPr>
          <a:xfrm>
            <a:off x="3964940" y="2702560"/>
            <a:ext cx="182880" cy="18542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p:nvPr/>
        </p:nvSpPr>
        <p:spPr>
          <a:xfrm>
            <a:off x="1609434" y="21737"/>
            <a:ext cx="3158296" cy="589578"/>
          </a:xfrm>
          <a:prstGeom prst="rect">
            <a:avLst/>
          </a:prstGeom>
        </p:spPr>
        <p:txBody>
          <a:bodyPr vert="horz" lIns="91440" tIns="45720" rIns="91440" bIns="45720" anchor="b">
            <a:normAutofit/>
          </a:bodyPr>
          <a:lstStyle>
            <a:lvl1pPr marL="0" lvl="0" algn="ctr" defTabSz="914400">
              <a:lnSpc>
                <a:spcPct val="130000"/>
              </a:lnSpc>
              <a:spcBef>
                <a:spcPct val="0"/>
              </a:spcBef>
              <a:buNone/>
              <a:defRPr sz="6000" kern="1200">
                <a:solidFill>
                  <a:schemeClr val="tx1"/>
                </a:solidFill>
                <a:latin typeface="微软雅黑" panose="020B0503020204020204" charset="-122"/>
                <a:ea typeface="微软雅黑" panose="020B0503020204020204" charset="-122"/>
              </a:defRPr>
            </a:lvl1pPr>
            <a:lvl2pPr marL="457200" lvl="1" algn="l" defTabSz="914400">
              <a:lnSpc>
                <a:spcPct val="130000"/>
              </a:lnSpc>
              <a:defRPr sz="1800" kern="1200">
                <a:solidFill>
                  <a:schemeClr val="tx1"/>
                </a:solidFill>
                <a:latin typeface="微软雅黑" panose="020B0503020204020204" charset="-122"/>
                <a:ea typeface="微软雅黑" panose="020B0503020204020204" charset="-122"/>
              </a:defRPr>
            </a:lvl2pPr>
            <a:lvl3pPr marL="914400" lvl="2" algn="l" defTabSz="914400">
              <a:lnSpc>
                <a:spcPct val="130000"/>
              </a:lnSpc>
              <a:defRPr sz="1800" kern="1200">
                <a:solidFill>
                  <a:schemeClr val="tx1"/>
                </a:solidFill>
                <a:latin typeface="微软雅黑" panose="020B0503020204020204" charset="-122"/>
                <a:ea typeface="微软雅黑" panose="020B0503020204020204" charset="-122"/>
              </a:defRPr>
            </a:lvl3pPr>
            <a:lvl4pPr marL="1371600" lvl="3" algn="l" defTabSz="914400">
              <a:lnSpc>
                <a:spcPct val="130000"/>
              </a:lnSpc>
              <a:defRPr sz="1800" kern="1200">
                <a:solidFill>
                  <a:schemeClr val="tx1"/>
                </a:solidFill>
                <a:latin typeface="微软雅黑" panose="020B0503020204020204" charset="-122"/>
                <a:ea typeface="微软雅黑" panose="020B0503020204020204" charset="-122"/>
              </a:defRPr>
            </a:lvl4pPr>
            <a:lvl5pPr marL="1828800" lvl="4" algn="l" defTabSz="914400">
              <a:lnSpc>
                <a:spcPct val="130000"/>
              </a:lnSpc>
              <a:defRPr sz="1800" kern="1200">
                <a:solidFill>
                  <a:schemeClr val="tx1"/>
                </a:solidFill>
                <a:latin typeface="微软雅黑" panose="020B0503020204020204" charset="-122"/>
                <a:ea typeface="微软雅黑" panose="020B0503020204020204" charset="-122"/>
              </a:defRPr>
            </a:lvl5pPr>
            <a:lvl6pPr marL="2286000" lvl="5" algn="l" defTabSz="914400">
              <a:lnSpc>
                <a:spcPct val="130000"/>
              </a:lnSpc>
              <a:defRPr sz="1800" kern="1200">
                <a:solidFill>
                  <a:schemeClr val="tx1"/>
                </a:solidFill>
                <a:latin typeface="微软雅黑" panose="020B0503020204020204" charset="-122"/>
                <a:ea typeface="微软雅黑" panose="020B0503020204020204" charset="-122"/>
              </a:defRPr>
            </a:lvl6pPr>
            <a:lvl7pPr marL="2743200" lvl="6" algn="l" defTabSz="914400">
              <a:lnSpc>
                <a:spcPct val="130000"/>
              </a:lnSpc>
              <a:defRPr sz="1800" kern="1200">
                <a:solidFill>
                  <a:schemeClr val="tx1"/>
                </a:solidFill>
                <a:latin typeface="微软雅黑" panose="020B0503020204020204" charset="-122"/>
                <a:ea typeface="微软雅黑" panose="020B0503020204020204" charset="-122"/>
              </a:defRPr>
            </a:lvl7pPr>
            <a:lvl8pPr marL="3200400" lvl="7" algn="l" defTabSz="914400">
              <a:lnSpc>
                <a:spcPct val="130000"/>
              </a:lnSpc>
              <a:defRPr sz="1800" kern="1200">
                <a:solidFill>
                  <a:schemeClr val="tx1"/>
                </a:solidFill>
                <a:latin typeface="微软雅黑" panose="020B0503020204020204" charset="-122"/>
                <a:ea typeface="微软雅黑" panose="020B0503020204020204" charset="-122"/>
              </a:defRPr>
            </a:lvl8pPr>
            <a:lvl9pPr marL="3657600" lvl="8" algn="l" defTabSz="914400">
              <a:lnSpc>
                <a:spcPct val="130000"/>
              </a:lnSpc>
              <a:defRPr sz="1800" kern="1200">
                <a:solidFill>
                  <a:schemeClr val="tx1"/>
                </a:solidFill>
                <a:latin typeface="微软雅黑" panose="020B0503020204020204" charset="-122"/>
                <a:ea typeface="微软雅黑" panose="020B0503020204020204" charset="-122"/>
              </a:defRPr>
            </a:lvl9pPr>
          </a:lstStyle>
          <a:p>
            <a:pPr algn="l"/>
            <a:r>
              <a:rPr lang="zh-CN" altLang="en-US" sz="1800" b="1" dirty="0">
                <a:solidFill>
                  <a:srgbClr val="026DFF"/>
                </a:solidFill>
                <a:latin typeface="+mn-lt"/>
                <a:ea typeface="+mn-ea"/>
                <a:cs typeface="+mn-ea"/>
                <a:sym typeface="+mn-lt"/>
              </a:rPr>
              <a:t>从技术上划分</a:t>
            </a:r>
            <a:endParaRPr lang="zh-CN" altLang="en-US" sz="1800" b="1" i="0" strike="noStrike" spc="0" dirty="0">
              <a:solidFill>
                <a:srgbClr val="026DFF"/>
              </a:solidFill>
              <a:latin typeface="+mn-lt"/>
              <a:ea typeface="+mn-ea"/>
              <a:cs typeface="+mn-ea"/>
              <a:sym typeface="+mn-lt"/>
            </a:endParaRPr>
          </a:p>
        </p:txBody>
      </p:sp>
      <p:grpSp>
        <p:nvGrpSpPr>
          <p:cNvPr id="10" name="组合 9"/>
          <p:cNvGrpSpPr/>
          <p:nvPr/>
        </p:nvGrpSpPr>
        <p:grpSpPr>
          <a:xfrm>
            <a:off x="-635" y="215494"/>
            <a:ext cx="1457960" cy="514350"/>
            <a:chOff x="-1" y="1223"/>
            <a:chExt cx="2296" cy="810"/>
          </a:xfrm>
        </p:grpSpPr>
        <p:sp>
          <p:nvSpPr>
            <p:cNvPr id="32" name="矩形 31"/>
            <p:cNvSpPr/>
            <p:nvPr>
              <p:custDataLst>
                <p:tags r:id="rId2"/>
              </p:custDataLst>
            </p:nvPr>
          </p:nvSpPr>
          <p:spPr>
            <a:xfrm>
              <a:off x="983" y="1223"/>
              <a:ext cx="1313" cy="81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3"/>
              </p:custDataLst>
            </p:nvPr>
          </p:nvSpPr>
          <p:spPr>
            <a:xfrm>
              <a:off x="684" y="1223"/>
              <a:ext cx="1023" cy="81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矩形 1"/>
            <p:cNvSpPr/>
            <p:nvPr>
              <p:custDataLst>
                <p:tags r:id="rId4"/>
              </p:custDataLst>
            </p:nvPr>
          </p:nvSpPr>
          <p:spPr>
            <a:xfrm>
              <a:off x="-1" y="1223"/>
              <a:ext cx="1307" cy="81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5"/>
              </p:custDataLst>
            </p:nvPr>
          </p:nvSpPr>
          <p:spPr>
            <a:xfrm>
              <a:off x="699" y="1233"/>
              <a:ext cx="424" cy="679"/>
            </a:xfrm>
            <a:prstGeom prst="rect">
              <a:avLst/>
            </a:prstGeom>
            <a:noFill/>
          </p:spPr>
          <p:txBody>
            <a:bodyPr wrap="none" rtlCol="0">
              <a:noAutofit/>
            </a:bodyPr>
            <a:lstStyle/>
            <a:p>
              <a:pPr algn="ctr"/>
              <a:r>
                <a:rPr lang="en-US" altLang="zh-CN" dirty="0">
                  <a:solidFill>
                    <a:schemeClr val="bg1"/>
                  </a:solidFill>
                  <a:latin typeface="+mn-lt"/>
                  <a:ea typeface="+mn-ea"/>
                  <a:cs typeface="+mn-ea"/>
                  <a:sym typeface="+mn-lt"/>
                </a:rPr>
                <a:t>1</a:t>
              </a:r>
            </a:p>
          </p:txBody>
        </p:sp>
      </p:grpSp>
      <p:sp>
        <p:nvSpPr>
          <p:cNvPr id="9" name="矩形 8"/>
          <p:cNvSpPr/>
          <p:nvPr>
            <p:custDataLst>
              <p:tags r:id="rId1"/>
            </p:custDataLst>
          </p:nvPr>
        </p:nvSpPr>
        <p:spPr>
          <a:xfrm>
            <a:off x="1619250" y="355194"/>
            <a:ext cx="5046345" cy="368947"/>
          </a:xfrm>
          <a:prstGeom prst="rect">
            <a:avLst/>
          </a:prstGeom>
        </p:spPr>
        <p:txBody>
          <a:bodyPr wrap="square">
            <a:spAutoFit/>
          </a:bodyPr>
          <a:lstStyle/>
          <a:p>
            <a:pPr algn="l">
              <a:lnSpc>
                <a:spcPct val="150000"/>
              </a:lnSpc>
            </a:pPr>
            <a:r>
              <a:rPr lang="en-US" altLang="zh-CN" sz="1350" dirty="0">
                <a:solidFill>
                  <a:schemeClr val="bg1">
                    <a:lumMod val="95000"/>
                  </a:schemeClr>
                </a:solidFill>
                <a:latin typeface="+mn-lt"/>
                <a:ea typeface="+mn-ea"/>
                <a:cs typeface="+mn-ea"/>
                <a:sym typeface="+mn-lt"/>
              </a:rPr>
              <a:t>..............................</a:t>
            </a:r>
            <a:endParaRPr lang="en-US" altLang="zh-CN" sz="1350" dirty="0">
              <a:solidFill>
                <a:schemeClr val="bg1">
                  <a:lumMod val="85000"/>
                </a:schemeClr>
              </a:solidFill>
              <a:latin typeface="+mn-lt"/>
              <a:ea typeface="+mn-ea"/>
              <a:cs typeface="+mn-ea"/>
              <a:sym typeface="+mn-lt"/>
            </a:endParaRPr>
          </a:p>
        </p:txBody>
      </p:sp>
      <p:grpSp>
        <p:nvGrpSpPr>
          <p:cNvPr id="24" name="Cloned shape 2">
            <a:extLst>
              <a:ext uri="{FF2B5EF4-FFF2-40B4-BE49-F238E27FC236}">
                <a16:creationId xmlns:a16="http://schemas.microsoft.com/office/drawing/2014/main" id="{3A782434-C1DD-4493-846F-C42996D263AF}"/>
              </a:ext>
            </a:extLst>
          </p:cNvPr>
          <p:cNvGrpSpPr/>
          <p:nvPr/>
        </p:nvGrpSpPr>
        <p:grpSpPr>
          <a:xfrm>
            <a:off x="5031668" y="2446206"/>
            <a:ext cx="2040081" cy="2037722"/>
            <a:chOff x="4293070" y="1832206"/>
            <a:chExt cx="3611127" cy="3606952"/>
          </a:xfrm>
        </p:grpSpPr>
        <p:sp>
          <p:nvSpPr>
            <p:cNvPr id="25" name="Cloned sub shape 2">
              <a:extLst>
                <a:ext uri="{FF2B5EF4-FFF2-40B4-BE49-F238E27FC236}">
                  <a16:creationId xmlns:a16="http://schemas.microsoft.com/office/drawing/2014/main" id="{5E49E29D-46A4-4352-94B3-3BE26429AF3B}"/>
                </a:ext>
              </a:extLst>
            </p:cNvPr>
            <p:cNvSpPr/>
            <p:nvPr/>
          </p:nvSpPr>
          <p:spPr>
            <a:xfrm>
              <a:off x="4293070" y="1839158"/>
              <a:ext cx="3599999" cy="3600000"/>
            </a:xfrm>
            <a:prstGeom prst="blockArc">
              <a:avLst>
                <a:gd name="adj1" fmla="val 16200000"/>
                <a:gd name="adj2" fmla="val 277484"/>
                <a:gd name="adj3" fmla="val 14831"/>
              </a:avLst>
            </a:prstGeom>
            <a:gradFill>
              <a:gsLst>
                <a:gs pos="0">
                  <a:schemeClr val="accent2">
                    <a:lumMod val="60000"/>
                    <a:lumOff val="40000"/>
                  </a:schemeClr>
                </a:gs>
                <a:gs pos="50000">
                  <a:schemeClr val="accent2"/>
                </a:gs>
              </a:gsLst>
              <a:lin ang="2700000" scaled="0"/>
            </a:gradFill>
          </p:spPr>
          <p:txBody>
            <a:bodyPr wrap="none" lIns="108000" tIns="108000" rIns="108000" bIns="108000" rtlCol="0" anchor="ctr" anchorCtr="0">
              <a:normAutofit/>
            </a:bodyPr>
            <a:lstStyle/>
            <a:p>
              <a:pPr algn="ctr"/>
              <a:endParaRPr kumimoji="1" lang="zh-CN" altLang="en-US" b="1" dirty="0">
                <a:solidFill>
                  <a:srgbClr val="FFFFFF"/>
                </a:solidFill>
                <a:latin typeface="+mn-lt"/>
                <a:ea typeface="+mn-ea"/>
                <a:cs typeface="+mn-ea"/>
                <a:sym typeface="+mn-lt"/>
              </a:endParaRPr>
            </a:p>
          </p:txBody>
        </p:sp>
        <p:sp>
          <p:nvSpPr>
            <p:cNvPr id="26" name="Cloned sub shape 2">
              <a:extLst>
                <a:ext uri="{FF2B5EF4-FFF2-40B4-BE49-F238E27FC236}">
                  <a16:creationId xmlns:a16="http://schemas.microsoft.com/office/drawing/2014/main" id="{60C2C48B-231B-4209-B4BC-3018066B9D65}"/>
                </a:ext>
              </a:extLst>
            </p:cNvPr>
            <p:cNvSpPr/>
            <p:nvPr/>
          </p:nvSpPr>
          <p:spPr>
            <a:xfrm flipH="1">
              <a:off x="4298932" y="1839158"/>
              <a:ext cx="3599999" cy="3600000"/>
            </a:xfrm>
            <a:prstGeom prst="blockArc">
              <a:avLst>
                <a:gd name="adj1" fmla="val 16200000"/>
                <a:gd name="adj2" fmla="val 2658002"/>
                <a:gd name="adj3" fmla="val 15281"/>
              </a:avLst>
            </a:prstGeom>
            <a:gradFill>
              <a:gsLst>
                <a:gs pos="0">
                  <a:schemeClr val="accent1">
                    <a:lumMod val="60000"/>
                    <a:lumOff val="40000"/>
                  </a:schemeClr>
                </a:gs>
                <a:gs pos="50000">
                  <a:schemeClr val="accent1"/>
                </a:gs>
              </a:gsLst>
              <a:lin ang="2700000" scaled="0"/>
            </a:gradFill>
          </p:spPr>
          <p:txBody>
            <a:bodyPr wrap="none" lIns="108000" tIns="108000" rIns="108000" bIns="108000" rtlCol="0" anchor="ctr" anchorCtr="0">
              <a:normAutofit/>
            </a:bodyPr>
            <a:lstStyle/>
            <a:p>
              <a:pPr algn="ctr"/>
              <a:endParaRPr kumimoji="1" lang="zh-CN" altLang="en-US" b="1" dirty="0">
                <a:solidFill>
                  <a:srgbClr val="FFFFFF"/>
                </a:solidFill>
                <a:latin typeface="+mn-lt"/>
                <a:ea typeface="+mn-ea"/>
                <a:cs typeface="+mn-ea"/>
                <a:sym typeface="+mn-lt"/>
              </a:endParaRPr>
            </a:p>
          </p:txBody>
        </p:sp>
        <p:sp>
          <p:nvSpPr>
            <p:cNvPr id="27" name="Cloned sub shape 2">
              <a:extLst>
                <a:ext uri="{FF2B5EF4-FFF2-40B4-BE49-F238E27FC236}">
                  <a16:creationId xmlns:a16="http://schemas.microsoft.com/office/drawing/2014/main" id="{7507E6BA-52D9-4AC7-9308-1F50E6953A55}"/>
                </a:ext>
              </a:extLst>
            </p:cNvPr>
            <p:cNvSpPr/>
            <p:nvPr/>
          </p:nvSpPr>
          <p:spPr>
            <a:xfrm flipH="1">
              <a:off x="4304197" y="1832206"/>
              <a:ext cx="3600000" cy="3600000"/>
            </a:xfrm>
            <a:prstGeom prst="blockArc">
              <a:avLst>
                <a:gd name="adj1" fmla="val 2624212"/>
                <a:gd name="adj2" fmla="val 10565665"/>
                <a:gd name="adj3" fmla="val 14931"/>
              </a:avLst>
            </a:prstGeom>
            <a:gradFill>
              <a:gsLst>
                <a:gs pos="0">
                  <a:schemeClr val="accent4">
                    <a:lumMod val="60000"/>
                    <a:lumOff val="40000"/>
                  </a:schemeClr>
                </a:gs>
                <a:gs pos="50000">
                  <a:schemeClr val="accent4"/>
                </a:gs>
              </a:gsLst>
              <a:lin ang="2700000" scaled="0"/>
            </a:gradFill>
          </p:spPr>
          <p:txBody>
            <a:bodyPr wrap="none" lIns="108000" tIns="108000" rIns="108000" bIns="108000" rtlCol="0" anchor="ctr" anchorCtr="0">
              <a:normAutofit/>
            </a:bodyPr>
            <a:lstStyle/>
            <a:p>
              <a:pPr algn="ctr"/>
              <a:endParaRPr kumimoji="1" lang="zh-CN" altLang="en-US" b="1">
                <a:solidFill>
                  <a:srgbClr val="FFFFFF"/>
                </a:solidFill>
                <a:latin typeface="+mn-lt"/>
                <a:ea typeface="+mn-ea"/>
                <a:cs typeface="+mn-ea"/>
                <a:sym typeface="+mn-lt"/>
              </a:endParaRPr>
            </a:p>
          </p:txBody>
        </p:sp>
      </p:grpSp>
      <p:sp>
        <p:nvSpPr>
          <p:cNvPr id="28" name="Cloned shape 3">
            <a:extLst>
              <a:ext uri="{FF2B5EF4-FFF2-40B4-BE49-F238E27FC236}">
                <a16:creationId xmlns:a16="http://schemas.microsoft.com/office/drawing/2014/main" id="{8EB9E341-C9E1-4AE3-8F80-0701B69F593C}"/>
              </a:ext>
            </a:extLst>
          </p:cNvPr>
          <p:cNvSpPr/>
          <p:nvPr/>
        </p:nvSpPr>
        <p:spPr>
          <a:xfrm>
            <a:off x="1131559" y="1744457"/>
            <a:ext cx="3611825" cy="1859151"/>
          </a:xfrm>
          <a:prstGeom prst="snip2DiagRect">
            <a:avLst/>
          </a:prstGeom>
          <a:solidFill>
            <a:schemeClr val="accent1">
              <a:alpha val="15000"/>
            </a:schemeClr>
          </a:solidFill>
          <a:ln w="6055" cap="flat">
            <a:noFill/>
            <a:prstDash val="solid"/>
            <a:miter/>
          </a:ln>
        </p:spPr>
        <p:txBody>
          <a:bodyPr lIns="0" tIns="45720" rIns="216000" bIns="45720" rtlCol="0" anchor="ctr">
            <a:normAutofit/>
          </a:bodyPr>
          <a:lstStyle/>
          <a:p>
            <a:pPr algn="r">
              <a:lnSpc>
                <a:spcPct val="130000"/>
              </a:lnSpc>
            </a:pPr>
            <a:endParaRPr kumimoji="1" lang="en-US" altLang="zh-CN" sz="1000" dirty="0">
              <a:latin typeface="+mn-lt"/>
              <a:ea typeface="+mn-ea"/>
              <a:cs typeface="+mn-ea"/>
              <a:sym typeface="+mn-lt"/>
            </a:endParaRPr>
          </a:p>
        </p:txBody>
      </p:sp>
      <p:sp>
        <p:nvSpPr>
          <p:cNvPr id="29" name="Cloned shape 4">
            <a:extLst>
              <a:ext uri="{FF2B5EF4-FFF2-40B4-BE49-F238E27FC236}">
                <a16:creationId xmlns:a16="http://schemas.microsoft.com/office/drawing/2014/main" id="{FF3BACD3-F236-47CF-BCEF-29B32DDCB4CB}"/>
              </a:ext>
            </a:extLst>
          </p:cNvPr>
          <p:cNvSpPr/>
          <p:nvPr/>
        </p:nvSpPr>
        <p:spPr>
          <a:xfrm>
            <a:off x="1773565" y="1479294"/>
            <a:ext cx="2665445" cy="415497"/>
          </a:xfrm>
          <a:prstGeom prst="rect">
            <a:avLst/>
          </a:prstGeom>
          <a:gradFill>
            <a:gsLst>
              <a:gs pos="0">
                <a:schemeClr val="accent1">
                  <a:lumMod val="60000"/>
                  <a:lumOff val="40000"/>
                </a:schemeClr>
              </a:gs>
              <a:gs pos="50000">
                <a:schemeClr val="accent1"/>
              </a:gs>
            </a:gsLst>
            <a:lin ang="2700000" scaled="0"/>
          </a:gradFill>
        </p:spPr>
        <p:txBody>
          <a:bodyPr wrap="none" lIns="108000" tIns="108000" rIns="108000" bIns="108000" rtlCol="0" anchor="ctr" anchorCtr="0">
            <a:noAutofit/>
          </a:bodyPr>
          <a:lstStyle/>
          <a:p>
            <a:pPr algn="ctr"/>
            <a:r>
              <a:rPr kumimoji="1" lang="en-US" altLang="zh-CN" sz="1400" b="1" dirty="0">
                <a:solidFill>
                  <a:srgbClr val="FFFFFF"/>
                </a:solidFill>
                <a:latin typeface="+mn-lt"/>
                <a:ea typeface="+mn-ea"/>
                <a:cs typeface="+mn-ea"/>
                <a:sym typeface="+mn-lt"/>
              </a:rPr>
              <a:t>1、内容孪生</a:t>
            </a:r>
          </a:p>
        </p:txBody>
      </p:sp>
      <p:sp>
        <p:nvSpPr>
          <p:cNvPr id="30" name="Cloned shape 5">
            <a:extLst>
              <a:ext uri="{FF2B5EF4-FFF2-40B4-BE49-F238E27FC236}">
                <a16:creationId xmlns:a16="http://schemas.microsoft.com/office/drawing/2014/main" id="{1018415F-B416-45D2-AC0D-306BB19738BB}"/>
              </a:ext>
            </a:extLst>
          </p:cNvPr>
          <p:cNvSpPr/>
          <p:nvPr/>
        </p:nvSpPr>
        <p:spPr>
          <a:xfrm>
            <a:off x="4324222" y="4989230"/>
            <a:ext cx="3611825" cy="1551415"/>
          </a:xfrm>
          <a:prstGeom prst="snip2DiagRect">
            <a:avLst/>
          </a:prstGeom>
          <a:solidFill>
            <a:schemeClr val="accent3">
              <a:alpha val="15000"/>
            </a:schemeClr>
          </a:solidFill>
          <a:ln w="6055" cap="flat">
            <a:noFill/>
            <a:prstDash val="solid"/>
            <a:miter/>
          </a:ln>
        </p:spPr>
        <p:txBody>
          <a:bodyPr lIns="0" tIns="45720" rIns="216000" bIns="45720" rtlCol="0" anchor="ctr">
            <a:normAutofit/>
          </a:bodyPr>
          <a:lstStyle/>
          <a:p>
            <a:pPr algn="r">
              <a:lnSpc>
                <a:spcPct val="130000"/>
              </a:lnSpc>
            </a:pPr>
            <a:endParaRPr kumimoji="1" lang="en-US" altLang="zh-CN" sz="1000" dirty="0">
              <a:latin typeface="+mn-lt"/>
              <a:ea typeface="+mn-ea"/>
              <a:cs typeface="+mn-ea"/>
              <a:sym typeface="+mn-lt"/>
            </a:endParaRPr>
          </a:p>
        </p:txBody>
      </p:sp>
      <p:sp>
        <p:nvSpPr>
          <p:cNvPr id="31" name="Cloned shape 6">
            <a:extLst>
              <a:ext uri="{FF2B5EF4-FFF2-40B4-BE49-F238E27FC236}">
                <a16:creationId xmlns:a16="http://schemas.microsoft.com/office/drawing/2014/main" id="{71830054-F5C0-4CBC-882C-043224B934FC}"/>
              </a:ext>
            </a:extLst>
          </p:cNvPr>
          <p:cNvSpPr/>
          <p:nvPr/>
        </p:nvSpPr>
        <p:spPr>
          <a:xfrm>
            <a:off x="5031668" y="4736750"/>
            <a:ext cx="2665445" cy="415498"/>
          </a:xfrm>
          <a:prstGeom prst="rect">
            <a:avLst/>
          </a:prstGeom>
          <a:gradFill>
            <a:gsLst>
              <a:gs pos="0">
                <a:schemeClr val="accent4">
                  <a:lumMod val="60000"/>
                  <a:lumOff val="40000"/>
                </a:schemeClr>
              </a:gs>
              <a:gs pos="50000">
                <a:schemeClr val="accent4"/>
              </a:gs>
            </a:gsLst>
            <a:lin ang="2700000" scaled="0"/>
          </a:gradFill>
        </p:spPr>
        <p:txBody>
          <a:bodyPr wrap="none" lIns="108000" tIns="108000" rIns="108000" bIns="108000" rtlCol="0" anchor="ctr" anchorCtr="0">
            <a:noAutofit/>
          </a:bodyPr>
          <a:lstStyle/>
          <a:p>
            <a:pPr algn="ctr"/>
            <a:r>
              <a:rPr kumimoji="1" lang="en-US" altLang="zh-CN" sz="1400" b="1" dirty="0">
                <a:solidFill>
                  <a:srgbClr val="FFFFFF"/>
                </a:solidFill>
                <a:latin typeface="+mn-lt"/>
                <a:ea typeface="+mn-ea"/>
                <a:cs typeface="+mn-ea"/>
                <a:sym typeface="+mn-lt"/>
              </a:rPr>
              <a:t>2、内容编辑</a:t>
            </a:r>
          </a:p>
        </p:txBody>
      </p:sp>
      <p:sp>
        <p:nvSpPr>
          <p:cNvPr id="33" name="Cloned shape 7">
            <a:extLst>
              <a:ext uri="{FF2B5EF4-FFF2-40B4-BE49-F238E27FC236}">
                <a16:creationId xmlns:a16="http://schemas.microsoft.com/office/drawing/2014/main" id="{A29482E5-FBFA-40C1-ACA8-DADC836C74DB}"/>
              </a:ext>
            </a:extLst>
          </p:cNvPr>
          <p:cNvSpPr/>
          <p:nvPr/>
        </p:nvSpPr>
        <p:spPr>
          <a:xfrm flipH="1">
            <a:off x="7487941" y="1684639"/>
            <a:ext cx="3611825" cy="1487733"/>
          </a:xfrm>
          <a:prstGeom prst="snip2DiagRect">
            <a:avLst/>
          </a:prstGeom>
          <a:solidFill>
            <a:schemeClr val="accent2">
              <a:alpha val="15000"/>
            </a:schemeClr>
          </a:solidFill>
          <a:ln w="6055" cap="flat">
            <a:noFill/>
            <a:prstDash val="solid"/>
            <a:miter/>
          </a:ln>
        </p:spPr>
        <p:txBody>
          <a:bodyPr lIns="216000" tIns="45720" rIns="0" bIns="45720" rtlCol="0" anchor="ctr">
            <a:normAutofit/>
          </a:bodyPr>
          <a:lstStyle/>
          <a:p>
            <a:pPr>
              <a:lnSpc>
                <a:spcPct val="130000"/>
              </a:lnSpc>
            </a:pPr>
            <a:endParaRPr kumimoji="1" lang="en-US" altLang="zh-CN" sz="1000" dirty="0">
              <a:latin typeface="+mn-lt"/>
              <a:ea typeface="+mn-ea"/>
              <a:cs typeface="+mn-ea"/>
              <a:sym typeface="+mn-lt"/>
            </a:endParaRPr>
          </a:p>
        </p:txBody>
      </p:sp>
      <p:sp>
        <p:nvSpPr>
          <p:cNvPr id="34" name="Cloned shape 8">
            <a:extLst>
              <a:ext uri="{FF2B5EF4-FFF2-40B4-BE49-F238E27FC236}">
                <a16:creationId xmlns:a16="http://schemas.microsoft.com/office/drawing/2014/main" id="{E25B7357-D53F-4101-A9F7-C3A4E337EE2D}"/>
              </a:ext>
            </a:extLst>
          </p:cNvPr>
          <p:cNvSpPr/>
          <p:nvPr/>
        </p:nvSpPr>
        <p:spPr>
          <a:xfrm flipH="1">
            <a:off x="7792315" y="1454078"/>
            <a:ext cx="2810226" cy="415498"/>
          </a:xfrm>
          <a:prstGeom prst="rect">
            <a:avLst/>
          </a:prstGeom>
          <a:gradFill>
            <a:gsLst>
              <a:gs pos="0">
                <a:schemeClr val="accent2">
                  <a:lumMod val="60000"/>
                  <a:lumOff val="40000"/>
                </a:schemeClr>
              </a:gs>
              <a:gs pos="50000">
                <a:schemeClr val="accent2"/>
              </a:gs>
            </a:gsLst>
            <a:lin ang="2700000" scaled="0"/>
          </a:gradFill>
        </p:spPr>
        <p:txBody>
          <a:bodyPr wrap="none" lIns="108000" tIns="108000" rIns="108000" bIns="108000" rtlCol="0" anchor="ctr" anchorCtr="0">
            <a:noAutofit/>
          </a:bodyPr>
          <a:lstStyle/>
          <a:p>
            <a:pPr algn="ctr"/>
            <a:r>
              <a:rPr kumimoji="1" lang="en-US" altLang="zh-CN" sz="1400" b="1" dirty="0">
                <a:solidFill>
                  <a:srgbClr val="FFFFFF"/>
                </a:solidFill>
                <a:latin typeface="+mn-lt"/>
                <a:ea typeface="+mn-ea"/>
                <a:cs typeface="+mn-ea"/>
                <a:sym typeface="+mn-lt"/>
              </a:rPr>
              <a:t>3、内容生成</a:t>
            </a:r>
          </a:p>
        </p:txBody>
      </p:sp>
      <p:sp>
        <p:nvSpPr>
          <p:cNvPr id="35" name="Cloned shape 9">
            <a:extLst>
              <a:ext uri="{FF2B5EF4-FFF2-40B4-BE49-F238E27FC236}">
                <a16:creationId xmlns:a16="http://schemas.microsoft.com/office/drawing/2014/main" id="{464B2ED2-B0DE-49B3-9A26-3EDFA825D7AA}"/>
              </a:ext>
            </a:extLst>
          </p:cNvPr>
          <p:cNvSpPr/>
          <p:nvPr/>
        </p:nvSpPr>
        <p:spPr>
          <a:xfrm flipH="1">
            <a:off x="1562244" y="2196936"/>
            <a:ext cx="2876765" cy="830997"/>
          </a:xfrm>
          <a:prstGeom prst="rect">
            <a:avLst/>
          </a:prstGeom>
          <a:ln>
            <a:noFill/>
          </a:ln>
        </p:spPr>
        <p:txBody>
          <a:bodyPr wrap="square" lIns="91440" tIns="45720" rIns="91440" bIns="45720" anchor="t">
            <a:noAutofit/>
          </a:bodyPr>
          <a:lstStyle/>
          <a:p>
            <a:r>
              <a:rPr lang="en-US" altLang="zh-CN" sz="1200" dirty="0" err="1">
                <a:latin typeface="腾讯体 W3" panose="020C04030202040F0204" pitchFamily="34" charset="-122"/>
                <a:ea typeface="腾讯体 W3" panose="020C04030202040F0204" pitchFamily="34" charset="-122"/>
                <a:cs typeface="+mn-ea"/>
                <a:sym typeface="+mn-lt"/>
              </a:rPr>
              <a:t>内容孪生是数字内容映射到另一个</a:t>
            </a:r>
            <a:r>
              <a:rPr lang="zh-CN" altLang="en-US" sz="1200" dirty="0">
                <a:latin typeface="腾讯体 W3" panose="020C04030202040F0204" pitchFamily="34" charset="-122"/>
                <a:ea typeface="腾讯体 W3" panose="020C04030202040F0204" pitchFamily="34" charset="-122"/>
                <a:cs typeface="+mn-ea"/>
                <a:sym typeface="+mn-lt"/>
              </a:rPr>
              <a:t>模态</a:t>
            </a:r>
            <a:r>
              <a:rPr lang="en-US" altLang="zh-CN" sz="1200" dirty="0" err="1">
                <a:latin typeface="腾讯体 W3" panose="020C04030202040F0204" pitchFamily="34" charset="-122"/>
                <a:ea typeface="腾讯体 W3" panose="020C04030202040F0204" pitchFamily="34" charset="-122"/>
                <a:cs typeface="+mn-ea"/>
                <a:sym typeface="+mn-lt"/>
              </a:rPr>
              <a:t>的技术，包括智能增强和智能转译，应用场景包括图像超分、语音转字幕</a:t>
            </a:r>
            <a:r>
              <a:rPr lang="zh-CN" altLang="en-US" sz="1200" dirty="0">
                <a:latin typeface="腾讯体 W3" panose="020C04030202040F0204" pitchFamily="34" charset="-122"/>
                <a:ea typeface="腾讯体 W3" panose="020C04030202040F0204" pitchFamily="34" charset="-122"/>
                <a:cs typeface="+mn-ea"/>
                <a:sym typeface="+mn-lt"/>
              </a:rPr>
              <a:t>，文字转语音</a:t>
            </a:r>
            <a:r>
              <a:rPr lang="en-US" altLang="zh-CN" sz="1200" dirty="0">
                <a:latin typeface="腾讯体 W3" panose="020C04030202040F0204" pitchFamily="34" charset="-122"/>
                <a:ea typeface="腾讯体 W3" panose="020C04030202040F0204" pitchFamily="34" charset="-122"/>
                <a:cs typeface="+mn-ea"/>
                <a:sym typeface="+mn-lt"/>
              </a:rPr>
              <a:t>等</a:t>
            </a:r>
          </a:p>
          <a:p>
            <a:endParaRPr lang="en-US" altLang="zh-CN" sz="1200" dirty="0">
              <a:latin typeface="腾讯体 W3" panose="020C04030202040F0204" pitchFamily="34" charset="-122"/>
              <a:ea typeface="腾讯体 W3" panose="020C04030202040F0204" pitchFamily="34" charset="-122"/>
              <a:cs typeface="+mn-ea"/>
              <a:sym typeface="+mn-lt"/>
            </a:endParaRPr>
          </a:p>
          <a:p>
            <a:endParaRPr lang="en-US" altLang="zh-CN" sz="1200" dirty="0">
              <a:latin typeface="腾讯体 W3" panose="020C04030202040F0204" pitchFamily="34" charset="-122"/>
              <a:ea typeface="腾讯体 W3" panose="020C04030202040F0204" pitchFamily="34" charset="-122"/>
              <a:cs typeface="+mn-ea"/>
              <a:sym typeface="+mn-lt"/>
            </a:endParaRPr>
          </a:p>
        </p:txBody>
      </p:sp>
      <p:sp>
        <p:nvSpPr>
          <p:cNvPr id="36" name="Cloned shape 10">
            <a:extLst>
              <a:ext uri="{FF2B5EF4-FFF2-40B4-BE49-F238E27FC236}">
                <a16:creationId xmlns:a16="http://schemas.microsoft.com/office/drawing/2014/main" id="{496102BD-5A9A-421D-BEB4-4ACB6C45FC54}"/>
              </a:ext>
            </a:extLst>
          </p:cNvPr>
          <p:cNvSpPr/>
          <p:nvPr/>
        </p:nvSpPr>
        <p:spPr>
          <a:xfrm flipH="1">
            <a:off x="4699546" y="5395605"/>
            <a:ext cx="3073850" cy="738664"/>
          </a:xfrm>
          <a:prstGeom prst="rect">
            <a:avLst/>
          </a:prstGeom>
          <a:ln>
            <a:noFill/>
          </a:ln>
        </p:spPr>
        <p:txBody>
          <a:bodyPr wrap="square" lIns="91440" tIns="45720" rIns="91440" bIns="45720" anchor="t">
            <a:noAutofit/>
          </a:bodyPr>
          <a:lstStyle/>
          <a:p>
            <a:r>
              <a:rPr lang="en-US" altLang="zh-CN" sz="1200" dirty="0" err="1">
                <a:latin typeface="腾讯体 W3" panose="020C04030202040F0204" pitchFamily="34" charset="-122"/>
                <a:ea typeface="腾讯体 W3" panose="020C04030202040F0204" pitchFamily="34" charset="-122"/>
                <a:cs typeface="+mn-ea"/>
                <a:sym typeface="+mn-lt"/>
              </a:rPr>
              <a:t>内容编辑通过理解内容及属性控制实现修改，应用场景</a:t>
            </a:r>
            <a:r>
              <a:rPr lang="zh-CN" altLang="en-US" sz="1200" dirty="0">
                <a:latin typeface="腾讯体 W3" panose="020C04030202040F0204" pitchFamily="34" charset="-122"/>
                <a:ea typeface="腾讯体 W3" panose="020C04030202040F0204" pitchFamily="34" charset="-122"/>
                <a:cs typeface="+mn-ea"/>
                <a:sym typeface="+mn-lt"/>
              </a:rPr>
              <a:t>：场景剪辑、虚拟试衣、人声分离等</a:t>
            </a:r>
            <a:endParaRPr lang="en-US" altLang="zh-CN" sz="1200" dirty="0">
              <a:latin typeface="腾讯体 W3" panose="020C04030202040F0204" pitchFamily="34" charset="-122"/>
              <a:ea typeface="腾讯体 W3" panose="020C04030202040F0204" pitchFamily="34" charset="-122"/>
              <a:cs typeface="+mn-ea"/>
              <a:sym typeface="+mn-lt"/>
            </a:endParaRPr>
          </a:p>
          <a:p>
            <a:endParaRPr lang="en-US" altLang="zh-CN" sz="1200" dirty="0">
              <a:latin typeface="腾讯体 W3" panose="020C04030202040F0204" pitchFamily="34" charset="-122"/>
              <a:ea typeface="腾讯体 W3" panose="020C04030202040F0204" pitchFamily="34" charset="-122"/>
              <a:cs typeface="+mn-ea"/>
              <a:sym typeface="+mn-lt"/>
            </a:endParaRPr>
          </a:p>
        </p:txBody>
      </p:sp>
      <p:sp>
        <p:nvSpPr>
          <p:cNvPr id="37" name="Cloned shape 11">
            <a:extLst>
              <a:ext uri="{FF2B5EF4-FFF2-40B4-BE49-F238E27FC236}">
                <a16:creationId xmlns:a16="http://schemas.microsoft.com/office/drawing/2014/main" id="{BAE6A316-F93C-4C48-A88A-5D0A14150C72}"/>
              </a:ext>
            </a:extLst>
          </p:cNvPr>
          <p:cNvSpPr/>
          <p:nvPr/>
        </p:nvSpPr>
        <p:spPr>
          <a:xfrm flipH="1">
            <a:off x="7863265" y="2054512"/>
            <a:ext cx="3073850" cy="738664"/>
          </a:xfrm>
          <a:prstGeom prst="rect">
            <a:avLst/>
          </a:prstGeom>
          <a:ln>
            <a:noFill/>
          </a:ln>
        </p:spPr>
        <p:txBody>
          <a:bodyPr wrap="square" lIns="91440" tIns="45720" rIns="91440" bIns="45720" anchor="t">
            <a:noAutofit/>
          </a:bodyPr>
          <a:lstStyle/>
          <a:p>
            <a:r>
              <a:rPr lang="en-US" altLang="zh-CN" sz="1200" dirty="0" err="1">
                <a:latin typeface="腾讯体 W3" panose="020C04030202040F0204" pitchFamily="34" charset="-122"/>
                <a:ea typeface="腾讯体 W3" panose="020C04030202040F0204" pitchFamily="34" charset="-122"/>
                <a:cs typeface="+mn-ea"/>
                <a:sym typeface="+mn-lt"/>
              </a:rPr>
              <a:t>内容生成通过学习海量数据中的抽象概念，并生成全新的内容，应用广泛，包括图像生成</a:t>
            </a:r>
            <a:r>
              <a:rPr lang="zh-CN" altLang="en-US" sz="1200" dirty="0">
                <a:latin typeface="腾讯体 W3" panose="020C04030202040F0204" pitchFamily="34" charset="-122"/>
                <a:ea typeface="腾讯体 W3" panose="020C04030202040F0204" pitchFamily="34" charset="-122"/>
                <a:cs typeface="+mn-ea"/>
                <a:sym typeface="+mn-lt"/>
              </a:rPr>
              <a:t>（</a:t>
            </a:r>
            <a:r>
              <a:rPr lang="en-US" altLang="zh-CN" sz="1200" dirty="0">
                <a:latin typeface="腾讯体 W3" panose="020C04030202040F0204" pitchFamily="34" charset="-122"/>
                <a:ea typeface="腾讯体 W3" panose="020C04030202040F0204" pitchFamily="34" charset="-122"/>
                <a:cs typeface="+mn-ea"/>
                <a:sym typeface="+mn-lt"/>
              </a:rPr>
              <a:t>AI</a:t>
            </a:r>
            <a:r>
              <a:rPr lang="zh-CN" altLang="en-US" sz="1200" dirty="0">
                <a:latin typeface="腾讯体 W3" panose="020C04030202040F0204" pitchFamily="34" charset="-122"/>
                <a:ea typeface="腾讯体 W3" panose="020C04030202040F0204" pitchFamily="34" charset="-122"/>
                <a:cs typeface="+mn-ea"/>
                <a:sym typeface="+mn-lt"/>
              </a:rPr>
              <a:t>绘画）</a:t>
            </a:r>
            <a:r>
              <a:rPr lang="en-US" altLang="zh-CN" sz="1200" dirty="0">
                <a:latin typeface="腾讯体 W3" panose="020C04030202040F0204" pitchFamily="34" charset="-122"/>
                <a:ea typeface="腾讯体 W3" panose="020C04030202040F0204" pitchFamily="34" charset="-122"/>
                <a:cs typeface="+mn-ea"/>
                <a:sym typeface="+mn-lt"/>
              </a:rPr>
              <a:t>、</a:t>
            </a:r>
            <a:r>
              <a:rPr lang="en-US" altLang="zh-CN" sz="1200" dirty="0" err="1">
                <a:latin typeface="腾讯体 W3" panose="020C04030202040F0204" pitchFamily="34" charset="-122"/>
                <a:ea typeface="腾讯体 W3" panose="020C04030202040F0204" pitchFamily="34" charset="-122"/>
                <a:cs typeface="+mn-ea"/>
                <a:sym typeface="+mn-lt"/>
              </a:rPr>
              <a:t>文本生成</a:t>
            </a:r>
            <a:r>
              <a:rPr lang="zh-CN" altLang="en-US" sz="1200" dirty="0">
                <a:latin typeface="腾讯体 W3" panose="020C04030202040F0204" pitchFamily="34" charset="-122"/>
                <a:ea typeface="腾讯体 W3" panose="020C04030202040F0204" pitchFamily="34" charset="-122"/>
                <a:cs typeface="+mn-ea"/>
                <a:sym typeface="+mn-lt"/>
              </a:rPr>
              <a:t>（</a:t>
            </a:r>
            <a:r>
              <a:rPr lang="en-US" altLang="zh-CN" sz="1200" dirty="0">
                <a:latin typeface="腾讯体 W3" panose="020C04030202040F0204" pitchFamily="34" charset="-122"/>
                <a:ea typeface="腾讯体 W3" panose="020C04030202040F0204" pitchFamily="34" charset="-122"/>
                <a:cs typeface="+mn-ea"/>
                <a:sym typeface="+mn-lt"/>
              </a:rPr>
              <a:t>AI</a:t>
            </a:r>
            <a:r>
              <a:rPr lang="zh-CN" altLang="en-US" sz="1200" dirty="0">
                <a:latin typeface="腾讯体 W3" panose="020C04030202040F0204" pitchFamily="34" charset="-122"/>
                <a:ea typeface="腾讯体 W3" panose="020C04030202040F0204" pitchFamily="34" charset="-122"/>
                <a:cs typeface="+mn-ea"/>
                <a:sym typeface="+mn-lt"/>
              </a:rPr>
              <a:t>写作），视频生成、多模态生成</a:t>
            </a:r>
            <a:r>
              <a:rPr lang="en-US" altLang="zh-CN" sz="1200" dirty="0">
                <a:latin typeface="腾讯体 W3" panose="020C04030202040F0204" pitchFamily="34" charset="-122"/>
                <a:ea typeface="腾讯体 W3" panose="020C04030202040F0204" pitchFamily="34" charset="-122"/>
                <a:cs typeface="+mn-ea"/>
                <a:sym typeface="+mn-lt"/>
              </a:rPr>
              <a:t>等</a:t>
            </a:r>
          </a:p>
          <a:p>
            <a:endParaRPr lang="en-US" altLang="zh-CN" sz="1200" dirty="0">
              <a:latin typeface="腾讯体 W3" panose="020C04030202040F0204" pitchFamily="34" charset="-122"/>
              <a:ea typeface="腾讯体 W3" panose="020C04030202040F0204" pitchFamily="34" charset="-122"/>
              <a:cs typeface="+mn-ea"/>
              <a:sym typeface="+mn-lt"/>
            </a:endParaRPr>
          </a:p>
          <a:p>
            <a:endParaRPr lang="en-US" altLang="zh-CN" sz="1200" dirty="0">
              <a:latin typeface="腾讯体 W3" panose="020C04030202040F0204" pitchFamily="34" charset="-122"/>
              <a:ea typeface="腾讯体 W3" panose="020C04030202040F0204" pitchFamily="34"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3" grpId="0" animBg="1"/>
      <p:bldP spid="34" grpId="0" animBg="1"/>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p:nvPr/>
        </p:nvSpPr>
        <p:spPr>
          <a:xfrm>
            <a:off x="1609434" y="21737"/>
            <a:ext cx="3158296" cy="589578"/>
          </a:xfrm>
          <a:prstGeom prst="rect">
            <a:avLst/>
          </a:prstGeom>
        </p:spPr>
        <p:txBody>
          <a:bodyPr vert="horz" lIns="91440" tIns="45720" rIns="91440" bIns="45720" anchor="b">
            <a:normAutofit/>
          </a:bodyPr>
          <a:lstStyle>
            <a:lvl1pPr marL="0" lvl="0" algn="ctr" defTabSz="914400">
              <a:lnSpc>
                <a:spcPct val="130000"/>
              </a:lnSpc>
              <a:spcBef>
                <a:spcPct val="0"/>
              </a:spcBef>
              <a:buNone/>
              <a:defRPr sz="6000" kern="1200">
                <a:solidFill>
                  <a:schemeClr val="tx1"/>
                </a:solidFill>
                <a:latin typeface="微软雅黑" panose="020B0503020204020204" charset="-122"/>
                <a:ea typeface="微软雅黑" panose="020B0503020204020204" charset="-122"/>
              </a:defRPr>
            </a:lvl1pPr>
            <a:lvl2pPr marL="457200" lvl="1" algn="l" defTabSz="914400">
              <a:lnSpc>
                <a:spcPct val="130000"/>
              </a:lnSpc>
              <a:defRPr sz="1800" kern="1200">
                <a:solidFill>
                  <a:schemeClr val="tx1"/>
                </a:solidFill>
                <a:latin typeface="微软雅黑" panose="020B0503020204020204" charset="-122"/>
                <a:ea typeface="微软雅黑" panose="020B0503020204020204" charset="-122"/>
              </a:defRPr>
            </a:lvl2pPr>
            <a:lvl3pPr marL="914400" lvl="2" algn="l" defTabSz="914400">
              <a:lnSpc>
                <a:spcPct val="130000"/>
              </a:lnSpc>
              <a:defRPr sz="1800" kern="1200">
                <a:solidFill>
                  <a:schemeClr val="tx1"/>
                </a:solidFill>
                <a:latin typeface="微软雅黑" panose="020B0503020204020204" charset="-122"/>
                <a:ea typeface="微软雅黑" panose="020B0503020204020204" charset="-122"/>
              </a:defRPr>
            </a:lvl3pPr>
            <a:lvl4pPr marL="1371600" lvl="3" algn="l" defTabSz="914400">
              <a:lnSpc>
                <a:spcPct val="130000"/>
              </a:lnSpc>
              <a:defRPr sz="1800" kern="1200">
                <a:solidFill>
                  <a:schemeClr val="tx1"/>
                </a:solidFill>
                <a:latin typeface="微软雅黑" panose="020B0503020204020204" charset="-122"/>
                <a:ea typeface="微软雅黑" panose="020B0503020204020204" charset="-122"/>
              </a:defRPr>
            </a:lvl4pPr>
            <a:lvl5pPr marL="1828800" lvl="4" algn="l" defTabSz="914400">
              <a:lnSpc>
                <a:spcPct val="130000"/>
              </a:lnSpc>
              <a:defRPr sz="1800" kern="1200">
                <a:solidFill>
                  <a:schemeClr val="tx1"/>
                </a:solidFill>
                <a:latin typeface="微软雅黑" panose="020B0503020204020204" charset="-122"/>
                <a:ea typeface="微软雅黑" panose="020B0503020204020204" charset="-122"/>
              </a:defRPr>
            </a:lvl5pPr>
            <a:lvl6pPr marL="2286000" lvl="5" algn="l" defTabSz="914400">
              <a:lnSpc>
                <a:spcPct val="130000"/>
              </a:lnSpc>
              <a:defRPr sz="1800" kern="1200">
                <a:solidFill>
                  <a:schemeClr val="tx1"/>
                </a:solidFill>
                <a:latin typeface="微软雅黑" panose="020B0503020204020204" charset="-122"/>
                <a:ea typeface="微软雅黑" panose="020B0503020204020204" charset="-122"/>
              </a:defRPr>
            </a:lvl6pPr>
            <a:lvl7pPr marL="2743200" lvl="6" algn="l" defTabSz="914400">
              <a:lnSpc>
                <a:spcPct val="130000"/>
              </a:lnSpc>
              <a:defRPr sz="1800" kern="1200">
                <a:solidFill>
                  <a:schemeClr val="tx1"/>
                </a:solidFill>
                <a:latin typeface="微软雅黑" panose="020B0503020204020204" charset="-122"/>
                <a:ea typeface="微软雅黑" panose="020B0503020204020204" charset="-122"/>
              </a:defRPr>
            </a:lvl7pPr>
            <a:lvl8pPr marL="3200400" lvl="7" algn="l" defTabSz="914400">
              <a:lnSpc>
                <a:spcPct val="130000"/>
              </a:lnSpc>
              <a:defRPr sz="1800" kern="1200">
                <a:solidFill>
                  <a:schemeClr val="tx1"/>
                </a:solidFill>
                <a:latin typeface="微软雅黑" panose="020B0503020204020204" charset="-122"/>
                <a:ea typeface="微软雅黑" panose="020B0503020204020204" charset="-122"/>
              </a:defRPr>
            </a:lvl8pPr>
            <a:lvl9pPr marL="3657600" lvl="8" algn="l" defTabSz="914400">
              <a:lnSpc>
                <a:spcPct val="130000"/>
              </a:lnSpc>
              <a:defRPr sz="1800" kern="1200">
                <a:solidFill>
                  <a:schemeClr val="tx1"/>
                </a:solidFill>
                <a:latin typeface="微软雅黑" panose="020B0503020204020204" charset="-122"/>
                <a:ea typeface="微软雅黑" panose="020B0503020204020204" charset="-122"/>
              </a:defRPr>
            </a:lvl9pPr>
          </a:lstStyle>
          <a:p>
            <a:pPr algn="l"/>
            <a:r>
              <a:rPr lang="zh-CN" altLang="en-US" sz="1800" b="1" dirty="0">
                <a:solidFill>
                  <a:srgbClr val="026DFF"/>
                </a:solidFill>
                <a:latin typeface="+mn-lt"/>
                <a:ea typeface="+mn-ea"/>
                <a:cs typeface="+mn-ea"/>
                <a:sym typeface="+mn-lt"/>
              </a:rPr>
              <a:t>从生成内容上划分</a:t>
            </a:r>
            <a:endParaRPr lang="zh-CN" altLang="en-US" sz="1800" b="1" i="0" strike="noStrike" spc="0" dirty="0">
              <a:solidFill>
                <a:srgbClr val="026DFF"/>
              </a:solidFill>
              <a:latin typeface="+mn-lt"/>
              <a:ea typeface="+mn-ea"/>
              <a:cs typeface="+mn-ea"/>
              <a:sym typeface="+mn-lt"/>
            </a:endParaRPr>
          </a:p>
        </p:txBody>
      </p:sp>
      <p:grpSp>
        <p:nvGrpSpPr>
          <p:cNvPr id="10" name="组合 9"/>
          <p:cNvGrpSpPr/>
          <p:nvPr/>
        </p:nvGrpSpPr>
        <p:grpSpPr>
          <a:xfrm>
            <a:off x="-635" y="215494"/>
            <a:ext cx="1457960" cy="514350"/>
            <a:chOff x="-1" y="1223"/>
            <a:chExt cx="2296" cy="810"/>
          </a:xfrm>
        </p:grpSpPr>
        <p:sp>
          <p:nvSpPr>
            <p:cNvPr id="32" name="矩形 31"/>
            <p:cNvSpPr/>
            <p:nvPr>
              <p:custDataLst>
                <p:tags r:id="rId2"/>
              </p:custDataLst>
            </p:nvPr>
          </p:nvSpPr>
          <p:spPr>
            <a:xfrm>
              <a:off x="983" y="1223"/>
              <a:ext cx="1313" cy="81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3"/>
              </p:custDataLst>
            </p:nvPr>
          </p:nvSpPr>
          <p:spPr>
            <a:xfrm>
              <a:off x="684" y="1223"/>
              <a:ext cx="1023" cy="81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矩形 1"/>
            <p:cNvSpPr/>
            <p:nvPr>
              <p:custDataLst>
                <p:tags r:id="rId4"/>
              </p:custDataLst>
            </p:nvPr>
          </p:nvSpPr>
          <p:spPr>
            <a:xfrm>
              <a:off x="-1" y="1223"/>
              <a:ext cx="1307" cy="81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5"/>
              </p:custDataLst>
            </p:nvPr>
          </p:nvSpPr>
          <p:spPr>
            <a:xfrm>
              <a:off x="699" y="1233"/>
              <a:ext cx="424" cy="679"/>
            </a:xfrm>
            <a:prstGeom prst="rect">
              <a:avLst/>
            </a:prstGeom>
            <a:noFill/>
          </p:spPr>
          <p:txBody>
            <a:bodyPr wrap="none" rtlCol="0">
              <a:noAutofit/>
            </a:bodyPr>
            <a:lstStyle/>
            <a:p>
              <a:pPr algn="ctr"/>
              <a:r>
                <a:rPr lang="en-US" altLang="zh-CN" dirty="0">
                  <a:solidFill>
                    <a:schemeClr val="bg1"/>
                  </a:solidFill>
                  <a:latin typeface="+mn-lt"/>
                  <a:ea typeface="+mn-ea"/>
                  <a:cs typeface="+mn-ea"/>
                  <a:sym typeface="+mn-lt"/>
                </a:rPr>
                <a:t>1</a:t>
              </a:r>
            </a:p>
          </p:txBody>
        </p:sp>
      </p:grpSp>
      <p:sp>
        <p:nvSpPr>
          <p:cNvPr id="9" name="矩形 8"/>
          <p:cNvSpPr/>
          <p:nvPr>
            <p:custDataLst>
              <p:tags r:id="rId1"/>
            </p:custDataLst>
          </p:nvPr>
        </p:nvSpPr>
        <p:spPr>
          <a:xfrm>
            <a:off x="1619250" y="355194"/>
            <a:ext cx="5046345" cy="368947"/>
          </a:xfrm>
          <a:prstGeom prst="rect">
            <a:avLst/>
          </a:prstGeom>
        </p:spPr>
        <p:txBody>
          <a:bodyPr wrap="square">
            <a:spAutoFit/>
          </a:bodyPr>
          <a:lstStyle/>
          <a:p>
            <a:pPr>
              <a:lnSpc>
                <a:spcPct val="150000"/>
              </a:lnSpc>
            </a:pPr>
            <a:r>
              <a:rPr lang="en-US" altLang="zh-CN" sz="1350" dirty="0">
                <a:solidFill>
                  <a:schemeClr val="bg1">
                    <a:lumMod val="95000"/>
                  </a:schemeClr>
                </a:solidFill>
                <a:latin typeface="+mn-lt"/>
                <a:ea typeface="+mn-ea"/>
                <a:cs typeface="+mn-ea"/>
                <a:sym typeface="+mn-lt"/>
              </a:rPr>
              <a:t>............................. ...... ......   .</a:t>
            </a:r>
            <a:endParaRPr lang="en-US" altLang="zh-CN" sz="1350" dirty="0">
              <a:solidFill>
                <a:schemeClr val="bg1">
                  <a:lumMod val="85000"/>
                </a:schemeClr>
              </a:solidFill>
              <a:latin typeface="+mn-lt"/>
              <a:ea typeface="+mn-ea"/>
              <a:cs typeface="+mn-ea"/>
              <a:sym typeface="+mn-lt"/>
            </a:endParaRPr>
          </a:p>
        </p:txBody>
      </p:sp>
      <p:sp>
        <p:nvSpPr>
          <p:cNvPr id="60" name="Cloned shape 2">
            <a:extLst>
              <a:ext uri="{FF2B5EF4-FFF2-40B4-BE49-F238E27FC236}">
                <a16:creationId xmlns:a16="http://schemas.microsoft.com/office/drawing/2014/main" id="{ABA3717C-7BC9-443F-B806-B5E5BDCC28EA}"/>
              </a:ext>
            </a:extLst>
          </p:cNvPr>
          <p:cNvSpPr/>
          <p:nvPr/>
        </p:nvSpPr>
        <p:spPr>
          <a:xfrm>
            <a:off x="1667748" y="1251502"/>
            <a:ext cx="3617916" cy="1029558"/>
          </a:xfrm>
          <a:prstGeom prst="roundRect">
            <a:avLst>
              <a:gd name="adj" fmla="val 4921"/>
            </a:avLst>
          </a:prstGeom>
          <a:solidFill>
            <a:schemeClr val="accent2">
              <a:lumMod val="75000"/>
            </a:schemeClr>
          </a:solidFill>
          <a:ln w="38100" cap="rnd">
            <a:noFill/>
            <a:prstDash val="solid"/>
            <a:round/>
            <a:headEnd/>
            <a:tailEnd/>
          </a:ln>
          <a:effectLst>
            <a:outerShdw blurRad="254000" dist="127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defTabSz="914354"/>
            <a:endParaRPr lang="zh-CN" altLang="en-US" sz="2000" b="1">
              <a:solidFill>
                <a:schemeClr val="bg1"/>
              </a:solidFill>
              <a:cs typeface="+mn-ea"/>
              <a:sym typeface="+mn-lt"/>
            </a:endParaRPr>
          </a:p>
        </p:txBody>
      </p:sp>
      <p:sp>
        <p:nvSpPr>
          <p:cNvPr id="61" name="Cloned shape 3">
            <a:extLst>
              <a:ext uri="{FF2B5EF4-FFF2-40B4-BE49-F238E27FC236}">
                <a16:creationId xmlns:a16="http://schemas.microsoft.com/office/drawing/2014/main" id="{4161C737-7D70-4990-845A-DE60D35248B6}"/>
              </a:ext>
            </a:extLst>
          </p:cNvPr>
          <p:cNvSpPr/>
          <p:nvPr/>
        </p:nvSpPr>
        <p:spPr>
          <a:xfrm>
            <a:off x="1817534" y="835951"/>
            <a:ext cx="4169465" cy="1710174"/>
          </a:xfrm>
          <a:prstGeom prst="roundRect">
            <a:avLst>
              <a:gd name="adj" fmla="val 9119"/>
            </a:avLst>
          </a:prstGeom>
          <a:solidFill>
            <a:srgbClr val="FFFFFF"/>
          </a:solidFill>
          <a:ln w="38100" cap="rnd">
            <a:noFill/>
            <a:prstDash val="solid"/>
            <a:round/>
            <a:headEnd/>
            <a:tailE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a:solidFill>
                <a:schemeClr val="tx1"/>
              </a:solidFill>
              <a:cs typeface="+mn-ea"/>
              <a:sym typeface="+mn-lt"/>
            </a:endParaRPr>
          </a:p>
        </p:txBody>
      </p:sp>
      <p:sp>
        <p:nvSpPr>
          <p:cNvPr id="62" name="Cloned shape 4">
            <a:extLst>
              <a:ext uri="{FF2B5EF4-FFF2-40B4-BE49-F238E27FC236}">
                <a16:creationId xmlns:a16="http://schemas.microsoft.com/office/drawing/2014/main" id="{7D54B37C-0332-4648-95A3-1952FA6D64EC}"/>
              </a:ext>
            </a:extLst>
          </p:cNvPr>
          <p:cNvSpPr/>
          <p:nvPr/>
        </p:nvSpPr>
        <p:spPr>
          <a:xfrm>
            <a:off x="1667748" y="1375684"/>
            <a:ext cx="683369" cy="816521"/>
          </a:xfrm>
          <a:custGeom>
            <a:avLst/>
            <a:gdLst>
              <a:gd name="connsiteX0" fmla="*/ 1 w 392656"/>
              <a:gd name="connsiteY0" fmla="*/ 0 h 785310"/>
              <a:gd name="connsiteX1" fmla="*/ 392656 w 392656"/>
              <a:gd name="connsiteY1" fmla="*/ 392655 h 785310"/>
              <a:gd name="connsiteX2" fmla="*/ 1 w 392656"/>
              <a:gd name="connsiteY2" fmla="*/ 785310 h 785310"/>
              <a:gd name="connsiteX3" fmla="*/ 0 w 392656"/>
              <a:gd name="connsiteY3" fmla="*/ 785310 h 785310"/>
              <a:gd name="connsiteX4" fmla="*/ 0 w 392656"/>
              <a:gd name="connsiteY4" fmla="*/ 0 h 78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656" h="785310">
                <a:moveTo>
                  <a:pt x="1" y="0"/>
                </a:moveTo>
                <a:cubicBezTo>
                  <a:pt x="216858" y="0"/>
                  <a:pt x="392656" y="175798"/>
                  <a:pt x="392656" y="392655"/>
                </a:cubicBezTo>
                <a:cubicBezTo>
                  <a:pt x="392656" y="609512"/>
                  <a:pt x="216858" y="785310"/>
                  <a:pt x="1" y="785310"/>
                </a:cubicBezTo>
                <a:lnTo>
                  <a:pt x="0" y="785310"/>
                </a:lnTo>
                <a:lnTo>
                  <a:pt x="0" y="0"/>
                </a:lnTo>
                <a:close/>
              </a:path>
            </a:pathLst>
          </a:custGeom>
          <a:solidFill>
            <a:schemeClr val="accent2"/>
          </a:solidFill>
          <a:ln w="38100" cap="rnd">
            <a:noFill/>
            <a:prstDash val="solid"/>
            <a:round/>
            <a:headEnd/>
            <a:tailEnd/>
          </a:ln>
          <a:effectLst>
            <a:outerShdw blurRad="254000" dist="127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defTabSz="914354"/>
            <a:endParaRPr lang="zh-CN" altLang="en-US" sz="2000" b="1">
              <a:solidFill>
                <a:schemeClr val="bg1"/>
              </a:solidFill>
              <a:cs typeface="+mn-ea"/>
              <a:sym typeface="+mn-lt"/>
            </a:endParaRPr>
          </a:p>
        </p:txBody>
      </p:sp>
      <p:sp>
        <p:nvSpPr>
          <p:cNvPr id="63" name="Cloned shape 5">
            <a:extLst>
              <a:ext uri="{FF2B5EF4-FFF2-40B4-BE49-F238E27FC236}">
                <a16:creationId xmlns:a16="http://schemas.microsoft.com/office/drawing/2014/main" id="{EA539B77-020D-4F24-8671-C6AB5BC6ADBB}"/>
              </a:ext>
            </a:extLst>
          </p:cNvPr>
          <p:cNvSpPr/>
          <p:nvPr/>
        </p:nvSpPr>
        <p:spPr>
          <a:xfrm>
            <a:off x="6512533" y="1251502"/>
            <a:ext cx="3617916" cy="1029558"/>
          </a:xfrm>
          <a:prstGeom prst="roundRect">
            <a:avLst>
              <a:gd name="adj" fmla="val 4921"/>
            </a:avLst>
          </a:prstGeom>
          <a:solidFill>
            <a:schemeClr val="accent4">
              <a:lumMod val="75000"/>
            </a:schemeClr>
          </a:solidFill>
          <a:ln w="38100" cap="rnd">
            <a:noFill/>
            <a:prstDash val="solid"/>
            <a:round/>
            <a:headEnd/>
            <a:tailEnd/>
          </a:ln>
          <a:effectLst>
            <a:outerShdw blurRad="254000" dist="127000" algn="ctr" rotWithShape="0">
              <a:schemeClr val="accent4">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defTabSz="914354"/>
            <a:endParaRPr lang="zh-CN" altLang="en-US" sz="2000" b="1">
              <a:solidFill>
                <a:schemeClr val="bg1"/>
              </a:solidFill>
              <a:cs typeface="+mn-ea"/>
              <a:sym typeface="+mn-lt"/>
            </a:endParaRPr>
          </a:p>
        </p:txBody>
      </p:sp>
      <p:sp>
        <p:nvSpPr>
          <p:cNvPr id="64" name="Cloned shape 6">
            <a:extLst>
              <a:ext uri="{FF2B5EF4-FFF2-40B4-BE49-F238E27FC236}">
                <a16:creationId xmlns:a16="http://schemas.microsoft.com/office/drawing/2014/main" id="{DDC7007B-A7DD-4B6B-A4FF-081F5633E50B}"/>
              </a:ext>
            </a:extLst>
          </p:cNvPr>
          <p:cNvSpPr/>
          <p:nvPr/>
        </p:nvSpPr>
        <p:spPr>
          <a:xfrm>
            <a:off x="6662319" y="835951"/>
            <a:ext cx="4169465" cy="1710174"/>
          </a:xfrm>
          <a:prstGeom prst="roundRect">
            <a:avLst>
              <a:gd name="adj" fmla="val 9119"/>
            </a:avLst>
          </a:prstGeom>
          <a:solidFill>
            <a:srgbClr val="FFFFFF"/>
          </a:solidFill>
          <a:ln w="38100" cap="rnd">
            <a:noFill/>
            <a:prstDash val="solid"/>
            <a:round/>
            <a:headEnd/>
            <a:tailE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a:solidFill>
                <a:schemeClr val="tx1"/>
              </a:solidFill>
              <a:cs typeface="+mn-ea"/>
              <a:sym typeface="+mn-lt"/>
            </a:endParaRPr>
          </a:p>
        </p:txBody>
      </p:sp>
      <p:sp>
        <p:nvSpPr>
          <p:cNvPr id="65" name="Cloned shape 7">
            <a:extLst>
              <a:ext uri="{FF2B5EF4-FFF2-40B4-BE49-F238E27FC236}">
                <a16:creationId xmlns:a16="http://schemas.microsoft.com/office/drawing/2014/main" id="{E027B172-C181-491D-889B-B85B0793ACF1}"/>
              </a:ext>
            </a:extLst>
          </p:cNvPr>
          <p:cNvSpPr/>
          <p:nvPr/>
        </p:nvSpPr>
        <p:spPr>
          <a:xfrm>
            <a:off x="6512533" y="1375684"/>
            <a:ext cx="683369" cy="816521"/>
          </a:xfrm>
          <a:custGeom>
            <a:avLst/>
            <a:gdLst>
              <a:gd name="connsiteX0" fmla="*/ 1 w 392656"/>
              <a:gd name="connsiteY0" fmla="*/ 0 h 785310"/>
              <a:gd name="connsiteX1" fmla="*/ 392656 w 392656"/>
              <a:gd name="connsiteY1" fmla="*/ 392655 h 785310"/>
              <a:gd name="connsiteX2" fmla="*/ 1 w 392656"/>
              <a:gd name="connsiteY2" fmla="*/ 785310 h 785310"/>
              <a:gd name="connsiteX3" fmla="*/ 0 w 392656"/>
              <a:gd name="connsiteY3" fmla="*/ 785310 h 785310"/>
              <a:gd name="connsiteX4" fmla="*/ 0 w 392656"/>
              <a:gd name="connsiteY4" fmla="*/ 0 h 78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656" h="785310">
                <a:moveTo>
                  <a:pt x="1" y="0"/>
                </a:moveTo>
                <a:cubicBezTo>
                  <a:pt x="216858" y="0"/>
                  <a:pt x="392656" y="175798"/>
                  <a:pt x="392656" y="392655"/>
                </a:cubicBezTo>
                <a:cubicBezTo>
                  <a:pt x="392656" y="609512"/>
                  <a:pt x="216858" y="785310"/>
                  <a:pt x="1" y="785310"/>
                </a:cubicBezTo>
                <a:lnTo>
                  <a:pt x="0" y="785310"/>
                </a:lnTo>
                <a:lnTo>
                  <a:pt x="0" y="0"/>
                </a:lnTo>
                <a:close/>
              </a:path>
            </a:pathLst>
          </a:custGeom>
          <a:solidFill>
            <a:schemeClr val="accent4"/>
          </a:solidFill>
          <a:ln w="38100" cap="rnd">
            <a:noFill/>
            <a:prstDash val="solid"/>
            <a:round/>
            <a:headEnd/>
            <a:tailEnd/>
          </a:ln>
          <a:effectLst>
            <a:outerShdw blurRad="254000" dist="127000" algn="ctr" rotWithShape="0">
              <a:schemeClr val="accent4">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defTabSz="914354"/>
            <a:endParaRPr lang="zh-CN" altLang="en-US" sz="2000" b="1">
              <a:solidFill>
                <a:schemeClr val="bg1"/>
              </a:solidFill>
              <a:cs typeface="+mn-ea"/>
              <a:sym typeface="+mn-lt"/>
            </a:endParaRPr>
          </a:p>
        </p:txBody>
      </p:sp>
      <p:sp>
        <p:nvSpPr>
          <p:cNvPr id="66" name="Cloned shape 8">
            <a:extLst>
              <a:ext uri="{FF2B5EF4-FFF2-40B4-BE49-F238E27FC236}">
                <a16:creationId xmlns:a16="http://schemas.microsoft.com/office/drawing/2014/main" id="{F12B19E7-FE77-40CC-AB6D-376792F8266D}"/>
              </a:ext>
            </a:extLst>
          </p:cNvPr>
          <p:cNvSpPr/>
          <p:nvPr/>
        </p:nvSpPr>
        <p:spPr>
          <a:xfrm>
            <a:off x="1667747" y="3096715"/>
            <a:ext cx="3617916" cy="1029558"/>
          </a:xfrm>
          <a:prstGeom prst="roundRect">
            <a:avLst>
              <a:gd name="adj" fmla="val 4921"/>
            </a:avLst>
          </a:prstGeom>
          <a:solidFill>
            <a:schemeClr val="accent2">
              <a:lumMod val="75000"/>
            </a:schemeClr>
          </a:solidFill>
          <a:ln w="38100" cap="rnd">
            <a:noFill/>
            <a:prstDash val="solid"/>
            <a:round/>
            <a:headEnd/>
            <a:tailEnd/>
          </a:ln>
          <a:effectLst>
            <a:outerShdw blurRad="254000" dist="127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defTabSz="914354"/>
            <a:endParaRPr lang="zh-CN" altLang="en-US" sz="2000" b="1">
              <a:solidFill>
                <a:schemeClr val="bg1"/>
              </a:solidFill>
              <a:cs typeface="+mn-ea"/>
              <a:sym typeface="+mn-lt"/>
            </a:endParaRPr>
          </a:p>
        </p:txBody>
      </p:sp>
      <p:sp>
        <p:nvSpPr>
          <p:cNvPr id="67" name="Cloned shape 9">
            <a:extLst>
              <a:ext uri="{FF2B5EF4-FFF2-40B4-BE49-F238E27FC236}">
                <a16:creationId xmlns:a16="http://schemas.microsoft.com/office/drawing/2014/main" id="{0C5D1604-1ABC-4A7E-8666-5A60D2D260CF}"/>
              </a:ext>
            </a:extLst>
          </p:cNvPr>
          <p:cNvSpPr/>
          <p:nvPr/>
        </p:nvSpPr>
        <p:spPr>
          <a:xfrm>
            <a:off x="1817533" y="2681164"/>
            <a:ext cx="4169465" cy="1710174"/>
          </a:xfrm>
          <a:prstGeom prst="roundRect">
            <a:avLst>
              <a:gd name="adj" fmla="val 9119"/>
            </a:avLst>
          </a:prstGeom>
          <a:solidFill>
            <a:srgbClr val="FFFFFF"/>
          </a:solidFill>
          <a:ln w="38100" cap="rnd">
            <a:noFill/>
            <a:prstDash val="solid"/>
            <a:round/>
            <a:headEnd/>
            <a:tailE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a:solidFill>
                <a:schemeClr val="tx1"/>
              </a:solidFill>
              <a:cs typeface="+mn-ea"/>
              <a:sym typeface="+mn-lt"/>
            </a:endParaRPr>
          </a:p>
        </p:txBody>
      </p:sp>
      <p:sp>
        <p:nvSpPr>
          <p:cNvPr id="68" name="Cloned shape 10">
            <a:extLst>
              <a:ext uri="{FF2B5EF4-FFF2-40B4-BE49-F238E27FC236}">
                <a16:creationId xmlns:a16="http://schemas.microsoft.com/office/drawing/2014/main" id="{47ABF19D-C2FF-4987-8EED-502FE4B7D202}"/>
              </a:ext>
            </a:extLst>
          </p:cNvPr>
          <p:cNvSpPr/>
          <p:nvPr/>
        </p:nvSpPr>
        <p:spPr>
          <a:xfrm>
            <a:off x="1667747" y="3220897"/>
            <a:ext cx="683369" cy="816521"/>
          </a:xfrm>
          <a:custGeom>
            <a:avLst/>
            <a:gdLst>
              <a:gd name="connsiteX0" fmla="*/ 1 w 392656"/>
              <a:gd name="connsiteY0" fmla="*/ 0 h 785310"/>
              <a:gd name="connsiteX1" fmla="*/ 392656 w 392656"/>
              <a:gd name="connsiteY1" fmla="*/ 392655 h 785310"/>
              <a:gd name="connsiteX2" fmla="*/ 1 w 392656"/>
              <a:gd name="connsiteY2" fmla="*/ 785310 h 785310"/>
              <a:gd name="connsiteX3" fmla="*/ 0 w 392656"/>
              <a:gd name="connsiteY3" fmla="*/ 785310 h 785310"/>
              <a:gd name="connsiteX4" fmla="*/ 0 w 392656"/>
              <a:gd name="connsiteY4" fmla="*/ 0 h 78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656" h="785310">
                <a:moveTo>
                  <a:pt x="1" y="0"/>
                </a:moveTo>
                <a:cubicBezTo>
                  <a:pt x="216858" y="0"/>
                  <a:pt x="392656" y="175798"/>
                  <a:pt x="392656" y="392655"/>
                </a:cubicBezTo>
                <a:cubicBezTo>
                  <a:pt x="392656" y="609512"/>
                  <a:pt x="216858" y="785310"/>
                  <a:pt x="1" y="785310"/>
                </a:cubicBezTo>
                <a:lnTo>
                  <a:pt x="0" y="785310"/>
                </a:lnTo>
                <a:lnTo>
                  <a:pt x="0" y="0"/>
                </a:lnTo>
                <a:close/>
              </a:path>
            </a:pathLst>
          </a:custGeom>
          <a:solidFill>
            <a:schemeClr val="accent2"/>
          </a:solidFill>
          <a:ln w="38100" cap="rnd">
            <a:noFill/>
            <a:prstDash val="solid"/>
            <a:round/>
            <a:headEnd/>
            <a:tailEnd/>
          </a:ln>
          <a:effectLst>
            <a:outerShdw blurRad="254000" dist="127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defTabSz="914354"/>
            <a:endParaRPr lang="zh-CN" altLang="en-US" sz="2000" b="1">
              <a:solidFill>
                <a:schemeClr val="bg1"/>
              </a:solidFill>
              <a:cs typeface="+mn-ea"/>
              <a:sym typeface="+mn-lt"/>
            </a:endParaRPr>
          </a:p>
        </p:txBody>
      </p:sp>
      <p:sp>
        <p:nvSpPr>
          <p:cNvPr id="69" name="Cloned shape 11">
            <a:extLst>
              <a:ext uri="{FF2B5EF4-FFF2-40B4-BE49-F238E27FC236}">
                <a16:creationId xmlns:a16="http://schemas.microsoft.com/office/drawing/2014/main" id="{297824FF-5947-4229-AE57-8FF3D1BFF1F8}"/>
              </a:ext>
            </a:extLst>
          </p:cNvPr>
          <p:cNvSpPr/>
          <p:nvPr/>
        </p:nvSpPr>
        <p:spPr>
          <a:xfrm>
            <a:off x="6512534" y="3096715"/>
            <a:ext cx="3617916" cy="1029558"/>
          </a:xfrm>
          <a:prstGeom prst="roundRect">
            <a:avLst>
              <a:gd name="adj" fmla="val 4921"/>
            </a:avLst>
          </a:prstGeom>
          <a:solidFill>
            <a:schemeClr val="accent4">
              <a:lumMod val="75000"/>
            </a:schemeClr>
          </a:solidFill>
          <a:ln w="38100" cap="rnd">
            <a:noFill/>
            <a:prstDash val="solid"/>
            <a:round/>
            <a:headEnd/>
            <a:tailEnd/>
          </a:ln>
          <a:effectLst>
            <a:outerShdw blurRad="254000" dist="127000" algn="ctr" rotWithShape="0">
              <a:schemeClr val="accent4">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defTabSz="914354"/>
            <a:endParaRPr lang="zh-CN" altLang="en-US" sz="2000" b="1">
              <a:solidFill>
                <a:schemeClr val="bg1"/>
              </a:solidFill>
              <a:cs typeface="+mn-ea"/>
              <a:sym typeface="+mn-lt"/>
            </a:endParaRPr>
          </a:p>
        </p:txBody>
      </p:sp>
      <p:sp>
        <p:nvSpPr>
          <p:cNvPr id="70" name="Cloned shape 12">
            <a:extLst>
              <a:ext uri="{FF2B5EF4-FFF2-40B4-BE49-F238E27FC236}">
                <a16:creationId xmlns:a16="http://schemas.microsoft.com/office/drawing/2014/main" id="{4A03DC3F-830B-439D-AE46-F57901BFF41F}"/>
              </a:ext>
            </a:extLst>
          </p:cNvPr>
          <p:cNvSpPr/>
          <p:nvPr/>
        </p:nvSpPr>
        <p:spPr>
          <a:xfrm>
            <a:off x="6662320" y="2681164"/>
            <a:ext cx="4169465" cy="1710174"/>
          </a:xfrm>
          <a:prstGeom prst="roundRect">
            <a:avLst>
              <a:gd name="adj" fmla="val 9119"/>
            </a:avLst>
          </a:prstGeom>
          <a:solidFill>
            <a:srgbClr val="FFFFFF"/>
          </a:solidFill>
          <a:ln w="38100" cap="rnd">
            <a:noFill/>
            <a:prstDash val="solid"/>
            <a:round/>
            <a:headEnd/>
            <a:tailE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a:solidFill>
                <a:schemeClr val="tx1"/>
              </a:solidFill>
              <a:cs typeface="+mn-ea"/>
              <a:sym typeface="+mn-lt"/>
            </a:endParaRPr>
          </a:p>
        </p:txBody>
      </p:sp>
      <p:sp>
        <p:nvSpPr>
          <p:cNvPr id="71" name="Cloned shape 13">
            <a:extLst>
              <a:ext uri="{FF2B5EF4-FFF2-40B4-BE49-F238E27FC236}">
                <a16:creationId xmlns:a16="http://schemas.microsoft.com/office/drawing/2014/main" id="{928EDE14-500D-44F6-8305-A9D562B71E95}"/>
              </a:ext>
            </a:extLst>
          </p:cNvPr>
          <p:cNvSpPr/>
          <p:nvPr/>
        </p:nvSpPr>
        <p:spPr>
          <a:xfrm>
            <a:off x="6512534" y="3220897"/>
            <a:ext cx="683369" cy="816521"/>
          </a:xfrm>
          <a:custGeom>
            <a:avLst/>
            <a:gdLst>
              <a:gd name="connsiteX0" fmla="*/ 1 w 392656"/>
              <a:gd name="connsiteY0" fmla="*/ 0 h 785310"/>
              <a:gd name="connsiteX1" fmla="*/ 392656 w 392656"/>
              <a:gd name="connsiteY1" fmla="*/ 392655 h 785310"/>
              <a:gd name="connsiteX2" fmla="*/ 1 w 392656"/>
              <a:gd name="connsiteY2" fmla="*/ 785310 h 785310"/>
              <a:gd name="connsiteX3" fmla="*/ 0 w 392656"/>
              <a:gd name="connsiteY3" fmla="*/ 785310 h 785310"/>
              <a:gd name="connsiteX4" fmla="*/ 0 w 392656"/>
              <a:gd name="connsiteY4" fmla="*/ 0 h 78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656" h="785310">
                <a:moveTo>
                  <a:pt x="1" y="0"/>
                </a:moveTo>
                <a:cubicBezTo>
                  <a:pt x="216858" y="0"/>
                  <a:pt x="392656" y="175798"/>
                  <a:pt x="392656" y="392655"/>
                </a:cubicBezTo>
                <a:cubicBezTo>
                  <a:pt x="392656" y="609512"/>
                  <a:pt x="216858" y="785310"/>
                  <a:pt x="1" y="785310"/>
                </a:cubicBezTo>
                <a:lnTo>
                  <a:pt x="0" y="785310"/>
                </a:lnTo>
                <a:lnTo>
                  <a:pt x="0" y="0"/>
                </a:lnTo>
                <a:close/>
              </a:path>
            </a:pathLst>
          </a:custGeom>
          <a:solidFill>
            <a:schemeClr val="accent4"/>
          </a:solidFill>
          <a:ln w="38100" cap="rnd">
            <a:noFill/>
            <a:prstDash val="solid"/>
            <a:round/>
            <a:headEnd/>
            <a:tailEnd/>
          </a:ln>
          <a:effectLst>
            <a:outerShdw blurRad="254000" dist="127000" algn="ctr" rotWithShape="0">
              <a:schemeClr val="accent4">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defTabSz="914354"/>
            <a:endParaRPr lang="zh-CN" altLang="en-US" sz="2000" b="1">
              <a:solidFill>
                <a:schemeClr val="bg1"/>
              </a:solidFill>
              <a:cs typeface="+mn-ea"/>
              <a:sym typeface="+mn-lt"/>
            </a:endParaRPr>
          </a:p>
        </p:txBody>
      </p:sp>
      <p:sp>
        <p:nvSpPr>
          <p:cNvPr id="72" name="Cloned shape 14">
            <a:extLst>
              <a:ext uri="{FF2B5EF4-FFF2-40B4-BE49-F238E27FC236}">
                <a16:creationId xmlns:a16="http://schemas.microsoft.com/office/drawing/2014/main" id="{A0750C52-8A43-490A-B71F-D53DCFF8AEEC}"/>
              </a:ext>
            </a:extLst>
          </p:cNvPr>
          <p:cNvSpPr txBox="1"/>
          <p:nvPr/>
        </p:nvSpPr>
        <p:spPr>
          <a:xfrm>
            <a:off x="2650300" y="1085809"/>
            <a:ext cx="3079945" cy="369332"/>
          </a:xfrm>
          <a:prstGeom prst="rect">
            <a:avLst/>
          </a:prstGeom>
          <a:noFill/>
        </p:spPr>
        <p:txBody>
          <a:bodyPr wrap="square" anchor="b">
            <a:normAutofit/>
          </a:bodyPr>
          <a:lstStyle/>
          <a:p>
            <a:r>
              <a:rPr lang="en-US" altLang="zh-CN" sz="1800" b="1" dirty="0">
                <a:latin typeface="+mn-lt"/>
                <a:ea typeface="+mn-ea"/>
                <a:cs typeface="+mn-ea"/>
                <a:sym typeface="+mn-lt"/>
              </a:rPr>
              <a:t>1、文本生成</a:t>
            </a:r>
          </a:p>
        </p:txBody>
      </p:sp>
      <p:sp>
        <p:nvSpPr>
          <p:cNvPr id="73" name="Cloned shape 15">
            <a:extLst>
              <a:ext uri="{FF2B5EF4-FFF2-40B4-BE49-F238E27FC236}">
                <a16:creationId xmlns:a16="http://schemas.microsoft.com/office/drawing/2014/main" id="{89CD8833-0BC9-4D03-9DB6-7282755AB5FA}"/>
              </a:ext>
            </a:extLst>
          </p:cNvPr>
          <p:cNvSpPr txBox="1"/>
          <p:nvPr/>
        </p:nvSpPr>
        <p:spPr>
          <a:xfrm>
            <a:off x="2788707" y="1570662"/>
            <a:ext cx="3079946" cy="738664"/>
          </a:xfrm>
          <a:prstGeom prst="rect">
            <a:avLst/>
          </a:prstGeom>
          <a:noFill/>
        </p:spPr>
        <p:txBody>
          <a:bodyPr wrap="square" rtlCol="0">
            <a:normAutofit fontScale="85000" lnSpcReduction="20000"/>
          </a:bodyPr>
          <a:lstStyle/>
          <a:p>
            <a:r>
              <a:rPr lang="en-US" altLang="zh-CN" sz="1400" dirty="0">
                <a:latin typeface="腾讯体 W3" panose="020C04030202040F0204" pitchFamily="34" charset="-122"/>
                <a:ea typeface="腾讯体 W3" panose="020C04030202040F0204" pitchFamily="34" charset="-122"/>
                <a:cs typeface="+mn-ea"/>
                <a:sym typeface="+mn-lt"/>
              </a:rPr>
              <a:t>基于NLP的文本内容生成分为非交互式和交互式，包括摘要/</a:t>
            </a:r>
            <a:r>
              <a:rPr lang="en-US" altLang="zh-CN" sz="1400" dirty="0" err="1">
                <a:latin typeface="腾讯体 W3" panose="020C04030202040F0204" pitchFamily="34" charset="-122"/>
                <a:ea typeface="腾讯体 W3" panose="020C04030202040F0204" pitchFamily="34" charset="-122"/>
                <a:cs typeface="+mn-ea"/>
                <a:sym typeface="+mn-lt"/>
              </a:rPr>
              <a:t>标题生成、聊天机器人</a:t>
            </a:r>
            <a:r>
              <a:rPr lang="zh-CN" altLang="en-US" sz="1400" dirty="0">
                <a:latin typeface="腾讯体 W3" panose="020C04030202040F0204" pitchFamily="34" charset="-122"/>
                <a:ea typeface="腾讯体 W3" panose="020C04030202040F0204" pitchFamily="34" charset="-122"/>
                <a:cs typeface="+mn-ea"/>
                <a:sym typeface="+mn-lt"/>
              </a:rPr>
              <a:t>，图生文</a:t>
            </a:r>
            <a:r>
              <a:rPr lang="en-US" altLang="zh-CN" sz="1400" dirty="0" err="1">
                <a:latin typeface="腾讯体 W3" panose="020C04030202040F0204" pitchFamily="34" charset="-122"/>
                <a:ea typeface="腾讯体 W3" panose="020C04030202040F0204" pitchFamily="34" charset="-122"/>
                <a:cs typeface="+mn-ea"/>
                <a:sym typeface="+mn-lt"/>
              </a:rPr>
              <a:t>等，ChatGPT</a:t>
            </a:r>
            <a:r>
              <a:rPr lang="en-US" altLang="zh-CN" sz="1400" dirty="0">
                <a:latin typeface="腾讯体 W3" panose="020C04030202040F0204" pitchFamily="34" charset="-122"/>
                <a:ea typeface="腾讯体 W3" panose="020C04030202040F0204" pitchFamily="34" charset="-122"/>
                <a:cs typeface="+mn-ea"/>
                <a:sym typeface="+mn-lt"/>
              </a:rPr>
              <a:t>、</a:t>
            </a:r>
            <a:r>
              <a:rPr lang="zh-CN" altLang="en-US" sz="1400" dirty="0">
                <a:latin typeface="腾讯体 W3" panose="020C04030202040F0204" pitchFamily="34" charset="-122"/>
                <a:ea typeface="腾讯体 W3" panose="020C04030202040F0204" pitchFamily="34" charset="-122"/>
                <a:cs typeface="+mn-ea"/>
                <a:sym typeface="+mn-lt"/>
              </a:rPr>
              <a:t>文心一言</a:t>
            </a:r>
            <a:r>
              <a:rPr lang="en-US" altLang="zh-CN" sz="1400" dirty="0" err="1">
                <a:latin typeface="腾讯体 W3" panose="020C04030202040F0204" pitchFamily="34" charset="-122"/>
                <a:ea typeface="腾讯体 W3" panose="020C04030202040F0204" pitchFamily="34" charset="-122"/>
                <a:cs typeface="+mn-ea"/>
                <a:sym typeface="+mn-lt"/>
              </a:rPr>
              <a:t>等是代表性产品</a:t>
            </a:r>
            <a:endParaRPr lang="en-US" altLang="zh-CN" sz="1400" dirty="0">
              <a:latin typeface="腾讯体 W3" panose="020C04030202040F0204" pitchFamily="34" charset="-122"/>
              <a:ea typeface="腾讯体 W3" panose="020C04030202040F0204" pitchFamily="34" charset="-122"/>
              <a:cs typeface="+mn-ea"/>
              <a:sym typeface="+mn-lt"/>
            </a:endParaRPr>
          </a:p>
          <a:p>
            <a:endParaRPr lang="en-US" altLang="zh-CN" sz="1400" dirty="0">
              <a:latin typeface="+mn-lt"/>
              <a:ea typeface="+mn-ea"/>
              <a:cs typeface="+mn-ea"/>
              <a:sym typeface="+mn-lt"/>
            </a:endParaRPr>
          </a:p>
          <a:p>
            <a:endParaRPr lang="en-US" altLang="zh-CN" sz="1400" dirty="0">
              <a:latin typeface="+mn-lt"/>
              <a:ea typeface="+mn-ea"/>
              <a:cs typeface="+mn-ea"/>
              <a:sym typeface="+mn-lt"/>
            </a:endParaRPr>
          </a:p>
        </p:txBody>
      </p:sp>
      <p:sp>
        <p:nvSpPr>
          <p:cNvPr id="74" name="Cloned shape 16">
            <a:extLst>
              <a:ext uri="{FF2B5EF4-FFF2-40B4-BE49-F238E27FC236}">
                <a16:creationId xmlns:a16="http://schemas.microsoft.com/office/drawing/2014/main" id="{4C274EF2-02C0-4AB0-9EAD-232A2124FB9F}"/>
              </a:ext>
            </a:extLst>
          </p:cNvPr>
          <p:cNvSpPr txBox="1"/>
          <p:nvPr/>
        </p:nvSpPr>
        <p:spPr>
          <a:xfrm>
            <a:off x="7401171" y="1085809"/>
            <a:ext cx="3079945" cy="369332"/>
          </a:xfrm>
          <a:prstGeom prst="rect">
            <a:avLst/>
          </a:prstGeom>
          <a:noFill/>
        </p:spPr>
        <p:txBody>
          <a:bodyPr wrap="square" anchor="b">
            <a:normAutofit/>
          </a:bodyPr>
          <a:lstStyle/>
          <a:p>
            <a:r>
              <a:rPr lang="en-US" altLang="zh-CN" sz="1800" b="1" dirty="0">
                <a:latin typeface="+mn-lt"/>
                <a:ea typeface="+mn-ea"/>
                <a:cs typeface="+mn-ea"/>
                <a:sym typeface="+mn-lt"/>
              </a:rPr>
              <a:t>2、图像生成</a:t>
            </a:r>
          </a:p>
        </p:txBody>
      </p:sp>
      <p:sp>
        <p:nvSpPr>
          <p:cNvPr id="75" name="Cloned shape 17">
            <a:extLst>
              <a:ext uri="{FF2B5EF4-FFF2-40B4-BE49-F238E27FC236}">
                <a16:creationId xmlns:a16="http://schemas.microsoft.com/office/drawing/2014/main" id="{659BA5F8-FC4F-4ED6-ACC6-5DE62A7A0DDF}"/>
              </a:ext>
            </a:extLst>
          </p:cNvPr>
          <p:cNvSpPr txBox="1"/>
          <p:nvPr/>
        </p:nvSpPr>
        <p:spPr>
          <a:xfrm>
            <a:off x="7559961" y="1543003"/>
            <a:ext cx="3079946" cy="738664"/>
          </a:xfrm>
          <a:prstGeom prst="rect">
            <a:avLst/>
          </a:prstGeom>
          <a:noFill/>
        </p:spPr>
        <p:txBody>
          <a:bodyPr wrap="square" rtlCol="0">
            <a:normAutofit fontScale="85000" lnSpcReduction="20000"/>
          </a:bodyPr>
          <a:lstStyle/>
          <a:p>
            <a:r>
              <a:rPr lang="en-US" altLang="zh-CN" sz="1400" dirty="0" err="1">
                <a:latin typeface="腾讯体 W3" panose="020C04030202040F0204" pitchFamily="34" charset="-122"/>
                <a:ea typeface="腾讯体 W3" panose="020C04030202040F0204" pitchFamily="34" charset="-122"/>
                <a:cs typeface="+mn-ea"/>
                <a:sym typeface="+mn-lt"/>
              </a:rPr>
              <a:t>图像生成分为编辑修改和自主生成，应用广泛，包括超分、修复、人脸替换</a:t>
            </a:r>
            <a:r>
              <a:rPr lang="en-US" altLang="zh-CN" sz="1400" dirty="0">
                <a:latin typeface="腾讯体 W3" panose="020C04030202040F0204" pitchFamily="34" charset="-122"/>
                <a:ea typeface="腾讯体 W3" panose="020C04030202040F0204" pitchFamily="34" charset="-122"/>
                <a:cs typeface="+mn-ea"/>
                <a:sym typeface="+mn-lt"/>
              </a:rPr>
              <a:t>,</a:t>
            </a:r>
            <a:r>
              <a:rPr lang="zh-CN" altLang="en-US" sz="1400" dirty="0">
                <a:latin typeface="腾讯体 W3" panose="020C04030202040F0204" pitchFamily="34" charset="-122"/>
                <a:ea typeface="腾讯体 W3" panose="020C04030202040F0204" pitchFamily="34" charset="-122"/>
                <a:cs typeface="+mn-ea"/>
                <a:sym typeface="+mn-lt"/>
              </a:rPr>
              <a:t>文生图</a:t>
            </a:r>
            <a:r>
              <a:rPr lang="en-US" altLang="zh-CN" sz="1400" dirty="0" err="1">
                <a:latin typeface="腾讯体 W3" panose="020C04030202040F0204" pitchFamily="34" charset="-122"/>
                <a:ea typeface="腾讯体 W3" panose="020C04030202040F0204" pitchFamily="34" charset="-122"/>
                <a:cs typeface="+mn-ea"/>
                <a:sym typeface="+mn-lt"/>
              </a:rPr>
              <a:t>等，代表性产品有Midjourney、DALL-E</a:t>
            </a:r>
            <a:r>
              <a:rPr lang="en-US" altLang="zh-CN" sz="1400" dirty="0">
                <a:latin typeface="腾讯体 W3" panose="020C04030202040F0204" pitchFamily="34" charset="-122"/>
                <a:ea typeface="腾讯体 W3" panose="020C04030202040F0204" pitchFamily="34" charset="-122"/>
                <a:cs typeface="+mn-ea"/>
                <a:sym typeface="+mn-lt"/>
              </a:rPr>
              <a:t>,</a:t>
            </a:r>
            <a:r>
              <a:rPr lang="zh-CN" altLang="en-US" sz="1400" dirty="0">
                <a:latin typeface="腾讯体 W3" panose="020C04030202040F0204" pitchFamily="34" charset="-122"/>
                <a:ea typeface="腾讯体 W3" panose="020C04030202040F0204" pitchFamily="34" charset="-122"/>
                <a:cs typeface="+mn-ea"/>
                <a:sym typeface="+mn-lt"/>
              </a:rPr>
              <a:t>文心一格</a:t>
            </a:r>
            <a:r>
              <a:rPr lang="en-US" altLang="zh-CN" sz="1400" dirty="0" err="1">
                <a:latin typeface="腾讯体 W3" panose="020C04030202040F0204" pitchFamily="34" charset="-122"/>
                <a:ea typeface="腾讯体 W3" panose="020C04030202040F0204" pitchFamily="34" charset="-122"/>
                <a:cs typeface="+mn-ea"/>
                <a:sym typeface="+mn-lt"/>
              </a:rPr>
              <a:t>等</a:t>
            </a:r>
            <a:endParaRPr lang="en-US" altLang="zh-CN" sz="1400" dirty="0">
              <a:latin typeface="腾讯体 W3" panose="020C04030202040F0204" pitchFamily="34" charset="-122"/>
              <a:ea typeface="腾讯体 W3" panose="020C04030202040F0204" pitchFamily="34" charset="-122"/>
              <a:cs typeface="+mn-ea"/>
              <a:sym typeface="+mn-lt"/>
            </a:endParaRPr>
          </a:p>
          <a:p>
            <a:endParaRPr lang="en-US" altLang="zh-CN" sz="1400" dirty="0">
              <a:latin typeface="+mn-lt"/>
              <a:ea typeface="+mn-ea"/>
              <a:cs typeface="+mn-ea"/>
              <a:sym typeface="+mn-lt"/>
            </a:endParaRPr>
          </a:p>
          <a:p>
            <a:endParaRPr lang="en-US" altLang="zh-CN" sz="1400" dirty="0">
              <a:latin typeface="+mn-lt"/>
              <a:ea typeface="+mn-ea"/>
              <a:cs typeface="+mn-ea"/>
              <a:sym typeface="+mn-lt"/>
            </a:endParaRPr>
          </a:p>
        </p:txBody>
      </p:sp>
      <p:sp>
        <p:nvSpPr>
          <p:cNvPr id="76" name="Cloned shape 18">
            <a:extLst>
              <a:ext uri="{FF2B5EF4-FFF2-40B4-BE49-F238E27FC236}">
                <a16:creationId xmlns:a16="http://schemas.microsoft.com/office/drawing/2014/main" id="{F6745AA3-5DE0-454C-A7FC-4D819BDC2792}"/>
              </a:ext>
            </a:extLst>
          </p:cNvPr>
          <p:cNvSpPr txBox="1"/>
          <p:nvPr/>
        </p:nvSpPr>
        <p:spPr>
          <a:xfrm>
            <a:off x="2662521" y="3034015"/>
            <a:ext cx="3079945" cy="369332"/>
          </a:xfrm>
          <a:prstGeom prst="rect">
            <a:avLst/>
          </a:prstGeom>
          <a:noFill/>
        </p:spPr>
        <p:txBody>
          <a:bodyPr wrap="square" anchor="b">
            <a:normAutofit/>
          </a:bodyPr>
          <a:lstStyle/>
          <a:p>
            <a:r>
              <a:rPr lang="en-US" altLang="zh-CN" sz="1800" b="1" dirty="0">
                <a:latin typeface="+mn-lt"/>
                <a:ea typeface="+mn-ea"/>
                <a:cs typeface="+mn-ea"/>
                <a:sym typeface="+mn-lt"/>
              </a:rPr>
              <a:t>3、音频生成</a:t>
            </a:r>
          </a:p>
        </p:txBody>
      </p:sp>
      <p:sp>
        <p:nvSpPr>
          <p:cNvPr id="77" name="Cloned shape 19">
            <a:extLst>
              <a:ext uri="{FF2B5EF4-FFF2-40B4-BE49-F238E27FC236}">
                <a16:creationId xmlns:a16="http://schemas.microsoft.com/office/drawing/2014/main" id="{3106A05C-3ACE-4F94-BA0E-EDB91297E148}"/>
              </a:ext>
            </a:extLst>
          </p:cNvPr>
          <p:cNvSpPr txBox="1"/>
          <p:nvPr/>
        </p:nvSpPr>
        <p:spPr>
          <a:xfrm>
            <a:off x="2788706" y="3485270"/>
            <a:ext cx="3079946" cy="738664"/>
          </a:xfrm>
          <a:prstGeom prst="rect">
            <a:avLst/>
          </a:prstGeom>
          <a:noFill/>
        </p:spPr>
        <p:txBody>
          <a:bodyPr wrap="square" rtlCol="0">
            <a:normAutofit/>
          </a:bodyPr>
          <a:lstStyle/>
          <a:p>
            <a:r>
              <a:rPr lang="en-US" altLang="zh-CN" sz="1400" dirty="0">
                <a:latin typeface="TencentSans W3" panose="020C04030202040F0204" pitchFamily="34" charset="-122"/>
                <a:ea typeface="TencentSans W3" panose="020C04030202040F0204" pitchFamily="34" charset="-122"/>
                <a:cs typeface="+mn-ea"/>
                <a:sym typeface="+mn-lt"/>
              </a:rPr>
              <a:t>音频生成技术可用于C端产品，如语音克隆和场景化语音生成，代表性产品有DeepMusic、WaveNet等</a:t>
            </a:r>
          </a:p>
          <a:p>
            <a:endParaRPr lang="en-US" altLang="zh-CN" sz="1400" dirty="0">
              <a:latin typeface="+mn-lt"/>
              <a:ea typeface="+mn-ea"/>
              <a:cs typeface="+mn-ea"/>
              <a:sym typeface="+mn-lt"/>
            </a:endParaRPr>
          </a:p>
          <a:p>
            <a:endParaRPr lang="en-US" altLang="zh-CN" sz="1400" dirty="0">
              <a:latin typeface="+mn-lt"/>
              <a:ea typeface="+mn-ea"/>
              <a:cs typeface="+mn-ea"/>
              <a:sym typeface="+mn-lt"/>
            </a:endParaRPr>
          </a:p>
        </p:txBody>
      </p:sp>
      <p:sp>
        <p:nvSpPr>
          <p:cNvPr id="78" name="Cloned shape 20">
            <a:extLst>
              <a:ext uri="{FF2B5EF4-FFF2-40B4-BE49-F238E27FC236}">
                <a16:creationId xmlns:a16="http://schemas.microsoft.com/office/drawing/2014/main" id="{551E7AA0-D6FA-4DC3-9924-A68D4333091A}"/>
              </a:ext>
            </a:extLst>
          </p:cNvPr>
          <p:cNvSpPr txBox="1"/>
          <p:nvPr/>
        </p:nvSpPr>
        <p:spPr>
          <a:xfrm>
            <a:off x="7371720" y="3008853"/>
            <a:ext cx="3079945" cy="369332"/>
          </a:xfrm>
          <a:prstGeom prst="rect">
            <a:avLst/>
          </a:prstGeom>
          <a:noFill/>
        </p:spPr>
        <p:txBody>
          <a:bodyPr wrap="square" anchor="b">
            <a:normAutofit/>
          </a:bodyPr>
          <a:lstStyle/>
          <a:p>
            <a:r>
              <a:rPr lang="en-US" altLang="zh-CN" sz="1800" b="1" dirty="0">
                <a:latin typeface="+mn-lt"/>
                <a:ea typeface="+mn-ea"/>
                <a:cs typeface="+mn-ea"/>
                <a:sym typeface="+mn-lt"/>
              </a:rPr>
              <a:t>4、视频生成</a:t>
            </a:r>
          </a:p>
        </p:txBody>
      </p:sp>
      <p:sp>
        <p:nvSpPr>
          <p:cNvPr id="79" name="Cloned shape 21">
            <a:extLst>
              <a:ext uri="{FF2B5EF4-FFF2-40B4-BE49-F238E27FC236}">
                <a16:creationId xmlns:a16="http://schemas.microsoft.com/office/drawing/2014/main" id="{F236783F-C7D5-4D76-A047-E2E29B575A7D}"/>
              </a:ext>
            </a:extLst>
          </p:cNvPr>
          <p:cNvSpPr txBox="1"/>
          <p:nvPr/>
        </p:nvSpPr>
        <p:spPr>
          <a:xfrm>
            <a:off x="7559960" y="3456902"/>
            <a:ext cx="3079946" cy="738664"/>
          </a:xfrm>
          <a:prstGeom prst="rect">
            <a:avLst/>
          </a:prstGeom>
          <a:noFill/>
        </p:spPr>
        <p:txBody>
          <a:bodyPr wrap="square" rtlCol="0">
            <a:normAutofit/>
          </a:bodyPr>
          <a:lstStyle/>
          <a:p>
            <a:r>
              <a:rPr lang="en-US" altLang="zh-CN" sz="1400" dirty="0" err="1">
                <a:latin typeface="腾讯体 W3" panose="020C04030202040F0204" pitchFamily="34" charset="-122"/>
                <a:ea typeface="腾讯体 W3" panose="020C04030202040F0204" pitchFamily="34" charset="-122"/>
                <a:cs typeface="+mn-ea"/>
                <a:sym typeface="+mn-lt"/>
              </a:rPr>
              <a:t>视频生成分为编辑和自主生成，包括超分、修复、剪辑等，代表性产品有Deepfake、videoGPT等</a:t>
            </a:r>
            <a:endParaRPr lang="en-US" altLang="zh-CN" sz="1400" dirty="0">
              <a:latin typeface="腾讯体 W3" panose="020C04030202040F0204" pitchFamily="34" charset="-122"/>
              <a:ea typeface="腾讯体 W3" panose="020C04030202040F0204" pitchFamily="34" charset="-122"/>
              <a:cs typeface="+mn-ea"/>
              <a:sym typeface="+mn-lt"/>
            </a:endParaRPr>
          </a:p>
          <a:p>
            <a:endParaRPr lang="en-US" altLang="zh-CN" sz="1400" dirty="0">
              <a:latin typeface="腾讯体 W3" panose="020C04030202040F0204" pitchFamily="34" charset="-122"/>
              <a:ea typeface="腾讯体 W3" panose="020C04030202040F0204" pitchFamily="34" charset="-122"/>
              <a:cs typeface="+mn-ea"/>
              <a:sym typeface="+mn-lt"/>
            </a:endParaRPr>
          </a:p>
          <a:p>
            <a:endParaRPr lang="en-US" altLang="zh-CN" sz="1400" dirty="0">
              <a:latin typeface="腾讯体 W3" panose="020C04030202040F0204" pitchFamily="34" charset="-122"/>
              <a:ea typeface="腾讯体 W3" panose="020C04030202040F0204" pitchFamily="34" charset="-122"/>
              <a:cs typeface="+mn-ea"/>
              <a:sym typeface="+mn-lt"/>
            </a:endParaRPr>
          </a:p>
        </p:txBody>
      </p:sp>
      <p:sp>
        <p:nvSpPr>
          <p:cNvPr id="80" name="Cloned shape 22">
            <a:extLst>
              <a:ext uri="{FF2B5EF4-FFF2-40B4-BE49-F238E27FC236}">
                <a16:creationId xmlns:a16="http://schemas.microsoft.com/office/drawing/2014/main" id="{3843D24B-903E-48EB-8696-B861D3FB01F8}"/>
              </a:ext>
            </a:extLst>
          </p:cNvPr>
          <p:cNvSpPr/>
          <p:nvPr/>
        </p:nvSpPr>
        <p:spPr>
          <a:xfrm>
            <a:off x="3861981" y="4960652"/>
            <a:ext cx="3617916" cy="1029558"/>
          </a:xfrm>
          <a:prstGeom prst="roundRect">
            <a:avLst>
              <a:gd name="adj" fmla="val 4921"/>
            </a:avLst>
          </a:prstGeom>
          <a:solidFill>
            <a:schemeClr val="accent2">
              <a:lumMod val="75000"/>
            </a:schemeClr>
          </a:solidFill>
          <a:ln w="38100" cap="rnd">
            <a:noFill/>
            <a:prstDash val="solid"/>
            <a:round/>
            <a:headEnd/>
            <a:tailEnd/>
          </a:ln>
          <a:effectLst>
            <a:outerShdw blurRad="254000" dist="127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defTabSz="914354"/>
            <a:endParaRPr lang="zh-CN" altLang="en-US" sz="2000" b="1">
              <a:solidFill>
                <a:schemeClr val="bg1"/>
              </a:solidFill>
              <a:cs typeface="+mn-ea"/>
              <a:sym typeface="+mn-lt"/>
            </a:endParaRPr>
          </a:p>
        </p:txBody>
      </p:sp>
      <p:sp>
        <p:nvSpPr>
          <p:cNvPr id="81" name="Cloned shape 23">
            <a:extLst>
              <a:ext uri="{FF2B5EF4-FFF2-40B4-BE49-F238E27FC236}">
                <a16:creationId xmlns:a16="http://schemas.microsoft.com/office/drawing/2014/main" id="{E5F38D19-375E-45F8-91E2-FB97EA2FA2C5}"/>
              </a:ext>
            </a:extLst>
          </p:cNvPr>
          <p:cNvSpPr/>
          <p:nvPr/>
        </p:nvSpPr>
        <p:spPr>
          <a:xfrm>
            <a:off x="4011767" y="4545101"/>
            <a:ext cx="4169465" cy="1710174"/>
          </a:xfrm>
          <a:prstGeom prst="roundRect">
            <a:avLst>
              <a:gd name="adj" fmla="val 9119"/>
            </a:avLst>
          </a:prstGeom>
          <a:solidFill>
            <a:srgbClr val="FFFFFF"/>
          </a:solidFill>
          <a:ln w="38100" cap="rnd">
            <a:noFill/>
            <a:prstDash val="solid"/>
            <a:round/>
            <a:headEnd/>
            <a:tailE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a:solidFill>
                <a:schemeClr val="tx1"/>
              </a:solidFill>
              <a:cs typeface="+mn-ea"/>
              <a:sym typeface="+mn-lt"/>
            </a:endParaRPr>
          </a:p>
        </p:txBody>
      </p:sp>
      <p:sp>
        <p:nvSpPr>
          <p:cNvPr id="82" name="Cloned shape 24">
            <a:extLst>
              <a:ext uri="{FF2B5EF4-FFF2-40B4-BE49-F238E27FC236}">
                <a16:creationId xmlns:a16="http://schemas.microsoft.com/office/drawing/2014/main" id="{26959B05-1401-4864-80DA-8E5FD00370C3}"/>
              </a:ext>
            </a:extLst>
          </p:cNvPr>
          <p:cNvSpPr/>
          <p:nvPr/>
        </p:nvSpPr>
        <p:spPr>
          <a:xfrm>
            <a:off x="3861981" y="5084834"/>
            <a:ext cx="683369" cy="816521"/>
          </a:xfrm>
          <a:custGeom>
            <a:avLst/>
            <a:gdLst>
              <a:gd name="connsiteX0" fmla="*/ 1 w 392656"/>
              <a:gd name="connsiteY0" fmla="*/ 0 h 785310"/>
              <a:gd name="connsiteX1" fmla="*/ 392656 w 392656"/>
              <a:gd name="connsiteY1" fmla="*/ 392655 h 785310"/>
              <a:gd name="connsiteX2" fmla="*/ 1 w 392656"/>
              <a:gd name="connsiteY2" fmla="*/ 785310 h 785310"/>
              <a:gd name="connsiteX3" fmla="*/ 0 w 392656"/>
              <a:gd name="connsiteY3" fmla="*/ 785310 h 785310"/>
              <a:gd name="connsiteX4" fmla="*/ 0 w 392656"/>
              <a:gd name="connsiteY4" fmla="*/ 0 h 785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656" h="785310">
                <a:moveTo>
                  <a:pt x="1" y="0"/>
                </a:moveTo>
                <a:cubicBezTo>
                  <a:pt x="216858" y="0"/>
                  <a:pt x="392656" y="175798"/>
                  <a:pt x="392656" y="392655"/>
                </a:cubicBezTo>
                <a:cubicBezTo>
                  <a:pt x="392656" y="609512"/>
                  <a:pt x="216858" y="785310"/>
                  <a:pt x="1" y="785310"/>
                </a:cubicBezTo>
                <a:lnTo>
                  <a:pt x="0" y="785310"/>
                </a:lnTo>
                <a:lnTo>
                  <a:pt x="0" y="0"/>
                </a:lnTo>
                <a:close/>
              </a:path>
            </a:pathLst>
          </a:custGeom>
          <a:solidFill>
            <a:schemeClr val="accent2"/>
          </a:solidFill>
          <a:ln w="38100" cap="rnd">
            <a:noFill/>
            <a:prstDash val="solid"/>
            <a:round/>
            <a:headEnd/>
            <a:tailEnd/>
          </a:ln>
          <a:effectLst>
            <a:outerShdw blurRad="254000" dist="127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defTabSz="914354"/>
            <a:endParaRPr lang="zh-CN" altLang="en-US" sz="2000" b="1">
              <a:solidFill>
                <a:schemeClr val="bg1"/>
              </a:solidFill>
              <a:cs typeface="+mn-ea"/>
              <a:sym typeface="+mn-lt"/>
            </a:endParaRPr>
          </a:p>
        </p:txBody>
      </p:sp>
      <p:sp>
        <p:nvSpPr>
          <p:cNvPr id="83" name="Cloned shape 25">
            <a:extLst>
              <a:ext uri="{FF2B5EF4-FFF2-40B4-BE49-F238E27FC236}">
                <a16:creationId xmlns:a16="http://schemas.microsoft.com/office/drawing/2014/main" id="{E77AEB70-91EE-4103-A2CA-28827DD9808A}"/>
              </a:ext>
            </a:extLst>
          </p:cNvPr>
          <p:cNvSpPr txBox="1"/>
          <p:nvPr/>
        </p:nvSpPr>
        <p:spPr>
          <a:xfrm>
            <a:off x="4856755" y="4897952"/>
            <a:ext cx="3079945" cy="369332"/>
          </a:xfrm>
          <a:prstGeom prst="rect">
            <a:avLst/>
          </a:prstGeom>
          <a:noFill/>
        </p:spPr>
        <p:txBody>
          <a:bodyPr wrap="square" anchor="b">
            <a:normAutofit/>
          </a:bodyPr>
          <a:lstStyle/>
          <a:p>
            <a:r>
              <a:rPr lang="en-US" altLang="zh-CN" sz="1800" b="1" dirty="0">
                <a:latin typeface="+mn-lt"/>
                <a:ea typeface="+mn-ea"/>
                <a:cs typeface="+mn-ea"/>
                <a:sym typeface="+mn-lt"/>
              </a:rPr>
              <a:t>5、多模态生成</a:t>
            </a:r>
          </a:p>
        </p:txBody>
      </p:sp>
      <p:sp>
        <p:nvSpPr>
          <p:cNvPr id="84" name="Cloned shape 26">
            <a:extLst>
              <a:ext uri="{FF2B5EF4-FFF2-40B4-BE49-F238E27FC236}">
                <a16:creationId xmlns:a16="http://schemas.microsoft.com/office/drawing/2014/main" id="{F9245773-1D91-4EEC-BC86-BD763C76F223}"/>
              </a:ext>
            </a:extLst>
          </p:cNvPr>
          <p:cNvSpPr txBox="1"/>
          <p:nvPr/>
        </p:nvSpPr>
        <p:spPr>
          <a:xfrm>
            <a:off x="4982940" y="5349207"/>
            <a:ext cx="3079946" cy="738664"/>
          </a:xfrm>
          <a:prstGeom prst="rect">
            <a:avLst/>
          </a:prstGeom>
          <a:noFill/>
        </p:spPr>
        <p:txBody>
          <a:bodyPr wrap="square" rtlCol="0">
            <a:noAutofit/>
          </a:bodyPr>
          <a:lstStyle/>
          <a:p>
            <a:r>
              <a:rPr lang="zh-CN" altLang="en-US" sz="1050" dirty="0">
                <a:latin typeface="腾讯体 W3" panose="020C04030202040F0204" pitchFamily="34" charset="-122"/>
                <a:ea typeface="腾讯体 W3" panose="020C04030202040F0204" pitchFamily="34" charset="-122"/>
                <a:cs typeface="+mn-ea"/>
                <a:sym typeface="+mn-lt"/>
              </a:rPr>
              <a:t>组合搭配，进行模态间的转换生成</a:t>
            </a:r>
            <a:r>
              <a:rPr lang="en-US" altLang="zh-CN" sz="1050" dirty="0">
                <a:latin typeface="腾讯体 W3" panose="020C04030202040F0204" pitchFamily="34" charset="-122"/>
                <a:ea typeface="腾讯体 W3" panose="020C04030202040F0204" pitchFamily="34" charset="-122"/>
                <a:cs typeface="+mn-ea"/>
                <a:sym typeface="+mn-lt"/>
              </a:rPr>
              <a:t>，如文本生成图像、文本生成音频、文本生成视频、图像生成文本、图像生成视频，代表性产品有DALL-E、MidJourney、Stable Diffusion等</a:t>
            </a:r>
          </a:p>
          <a:p>
            <a:endParaRPr lang="en-US" altLang="zh-CN" sz="1050" dirty="0">
              <a:latin typeface="腾讯体 W3" panose="020C04030202040F0204" pitchFamily="34" charset="-122"/>
              <a:ea typeface="腾讯体 W3" panose="020C04030202040F0204" pitchFamily="34" charset="-122"/>
              <a:cs typeface="+mn-ea"/>
              <a:sym typeface="+mn-lt"/>
            </a:endParaRPr>
          </a:p>
          <a:p>
            <a:endParaRPr lang="en-US" altLang="zh-CN" sz="1050" dirty="0">
              <a:latin typeface="腾讯体 W3" panose="020C04030202040F0204" pitchFamily="34" charset="-122"/>
              <a:ea typeface="腾讯体 W3" panose="020C04030202040F0204" pitchFamily="34" charset="-122"/>
              <a:cs typeface="+mn-ea"/>
              <a:sym typeface="+mn-lt"/>
            </a:endParaRPr>
          </a:p>
        </p:txBody>
      </p:sp>
    </p:spTree>
    <p:extLst>
      <p:ext uri="{BB962C8B-B14F-4D97-AF65-F5344CB8AC3E}">
        <p14:creationId xmlns:p14="http://schemas.microsoft.com/office/powerpoint/2010/main" val="158957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69" grpId="0" animBg="1"/>
      <p:bldP spid="70" grpId="0" animBg="1"/>
      <p:bldP spid="71" grpId="0" animBg="1"/>
      <p:bldP spid="74" grpId="0"/>
      <p:bldP spid="75" grpId="0"/>
      <p:bldP spid="76" grpId="0"/>
      <p:bldP spid="77" grpId="0"/>
      <p:bldP spid="78" grpId="0"/>
      <p:bldP spid="79" grpId="0"/>
      <p:bldP spid="80" grpId="0" animBg="1"/>
      <p:bldP spid="81" grpId="0" animBg="1"/>
      <p:bldP spid="82" grpId="0" animBg="1"/>
      <p:bldP spid="83" grpId="0"/>
      <p:bldP spid="8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p:nvPr/>
        </p:nvSpPr>
        <p:spPr>
          <a:xfrm>
            <a:off x="1609434" y="21737"/>
            <a:ext cx="3158296" cy="589578"/>
          </a:xfrm>
          <a:prstGeom prst="rect">
            <a:avLst/>
          </a:prstGeom>
        </p:spPr>
        <p:txBody>
          <a:bodyPr vert="horz" lIns="91440" tIns="45720" rIns="91440" bIns="45720" anchor="b">
            <a:normAutofit/>
          </a:bodyPr>
          <a:lstStyle>
            <a:lvl1pPr marL="0" lvl="0" algn="ctr" defTabSz="914400">
              <a:lnSpc>
                <a:spcPct val="130000"/>
              </a:lnSpc>
              <a:spcBef>
                <a:spcPct val="0"/>
              </a:spcBef>
              <a:buNone/>
              <a:defRPr sz="6000" kern="1200">
                <a:solidFill>
                  <a:schemeClr val="tx1"/>
                </a:solidFill>
                <a:latin typeface="微软雅黑" panose="020B0503020204020204" charset="-122"/>
                <a:ea typeface="微软雅黑" panose="020B0503020204020204" charset="-122"/>
              </a:defRPr>
            </a:lvl1pPr>
            <a:lvl2pPr marL="457200" lvl="1" algn="l" defTabSz="914400">
              <a:lnSpc>
                <a:spcPct val="130000"/>
              </a:lnSpc>
              <a:defRPr sz="1800" kern="1200">
                <a:solidFill>
                  <a:schemeClr val="tx1"/>
                </a:solidFill>
                <a:latin typeface="微软雅黑" panose="020B0503020204020204" charset="-122"/>
                <a:ea typeface="微软雅黑" panose="020B0503020204020204" charset="-122"/>
              </a:defRPr>
            </a:lvl2pPr>
            <a:lvl3pPr marL="914400" lvl="2" algn="l" defTabSz="914400">
              <a:lnSpc>
                <a:spcPct val="130000"/>
              </a:lnSpc>
              <a:defRPr sz="1800" kern="1200">
                <a:solidFill>
                  <a:schemeClr val="tx1"/>
                </a:solidFill>
                <a:latin typeface="微软雅黑" panose="020B0503020204020204" charset="-122"/>
                <a:ea typeface="微软雅黑" panose="020B0503020204020204" charset="-122"/>
              </a:defRPr>
            </a:lvl3pPr>
            <a:lvl4pPr marL="1371600" lvl="3" algn="l" defTabSz="914400">
              <a:lnSpc>
                <a:spcPct val="130000"/>
              </a:lnSpc>
              <a:defRPr sz="1800" kern="1200">
                <a:solidFill>
                  <a:schemeClr val="tx1"/>
                </a:solidFill>
                <a:latin typeface="微软雅黑" panose="020B0503020204020204" charset="-122"/>
                <a:ea typeface="微软雅黑" panose="020B0503020204020204" charset="-122"/>
              </a:defRPr>
            </a:lvl4pPr>
            <a:lvl5pPr marL="1828800" lvl="4" algn="l" defTabSz="914400">
              <a:lnSpc>
                <a:spcPct val="130000"/>
              </a:lnSpc>
              <a:defRPr sz="1800" kern="1200">
                <a:solidFill>
                  <a:schemeClr val="tx1"/>
                </a:solidFill>
                <a:latin typeface="微软雅黑" panose="020B0503020204020204" charset="-122"/>
                <a:ea typeface="微软雅黑" panose="020B0503020204020204" charset="-122"/>
              </a:defRPr>
            </a:lvl5pPr>
            <a:lvl6pPr marL="2286000" lvl="5" algn="l" defTabSz="914400">
              <a:lnSpc>
                <a:spcPct val="130000"/>
              </a:lnSpc>
              <a:defRPr sz="1800" kern="1200">
                <a:solidFill>
                  <a:schemeClr val="tx1"/>
                </a:solidFill>
                <a:latin typeface="微软雅黑" panose="020B0503020204020204" charset="-122"/>
                <a:ea typeface="微软雅黑" panose="020B0503020204020204" charset="-122"/>
              </a:defRPr>
            </a:lvl6pPr>
            <a:lvl7pPr marL="2743200" lvl="6" algn="l" defTabSz="914400">
              <a:lnSpc>
                <a:spcPct val="130000"/>
              </a:lnSpc>
              <a:defRPr sz="1800" kern="1200">
                <a:solidFill>
                  <a:schemeClr val="tx1"/>
                </a:solidFill>
                <a:latin typeface="微软雅黑" panose="020B0503020204020204" charset="-122"/>
                <a:ea typeface="微软雅黑" panose="020B0503020204020204" charset="-122"/>
              </a:defRPr>
            </a:lvl7pPr>
            <a:lvl8pPr marL="3200400" lvl="7" algn="l" defTabSz="914400">
              <a:lnSpc>
                <a:spcPct val="130000"/>
              </a:lnSpc>
              <a:defRPr sz="1800" kern="1200">
                <a:solidFill>
                  <a:schemeClr val="tx1"/>
                </a:solidFill>
                <a:latin typeface="微软雅黑" panose="020B0503020204020204" charset="-122"/>
                <a:ea typeface="微软雅黑" panose="020B0503020204020204" charset="-122"/>
              </a:defRPr>
            </a:lvl8pPr>
            <a:lvl9pPr marL="3657600" lvl="8" algn="l" defTabSz="914400">
              <a:lnSpc>
                <a:spcPct val="130000"/>
              </a:lnSpc>
              <a:defRPr sz="1800" kern="1200">
                <a:solidFill>
                  <a:schemeClr val="tx1"/>
                </a:solidFill>
                <a:latin typeface="微软雅黑" panose="020B0503020204020204" charset="-122"/>
                <a:ea typeface="微软雅黑" panose="020B0503020204020204" charset="-122"/>
              </a:defRPr>
            </a:lvl9pPr>
          </a:lstStyle>
          <a:p>
            <a:pPr algn="l"/>
            <a:r>
              <a:rPr lang="zh-CN" altLang="en-US" sz="1800" b="1" dirty="0">
                <a:solidFill>
                  <a:srgbClr val="026DFF"/>
                </a:solidFill>
                <a:latin typeface="+mn-lt"/>
                <a:ea typeface="+mn-ea"/>
                <a:cs typeface="+mn-ea"/>
                <a:sym typeface="+mn-lt"/>
              </a:rPr>
              <a:t>腾讯云</a:t>
            </a:r>
            <a:r>
              <a:rPr lang="en-US" altLang="zh-CN" sz="1800" b="1" dirty="0">
                <a:solidFill>
                  <a:srgbClr val="026DFF"/>
                </a:solidFill>
                <a:latin typeface="+mn-lt"/>
                <a:ea typeface="+mn-ea"/>
                <a:cs typeface="+mn-ea"/>
                <a:sym typeface="+mn-lt"/>
              </a:rPr>
              <a:t>AI</a:t>
            </a:r>
            <a:r>
              <a:rPr lang="zh-CN" altLang="en-US" sz="1800" b="1" dirty="0">
                <a:solidFill>
                  <a:srgbClr val="026DFF"/>
                </a:solidFill>
                <a:latin typeface="+mn-lt"/>
                <a:ea typeface="+mn-ea"/>
                <a:cs typeface="+mn-ea"/>
                <a:sym typeface="+mn-lt"/>
              </a:rPr>
              <a:t>绘画</a:t>
            </a:r>
            <a:endParaRPr lang="zh-CN" altLang="en-US" sz="1800" b="1" i="0" strike="noStrike" spc="0" dirty="0">
              <a:solidFill>
                <a:srgbClr val="026DFF"/>
              </a:solidFill>
              <a:latin typeface="+mn-lt"/>
              <a:ea typeface="+mn-ea"/>
              <a:cs typeface="+mn-ea"/>
              <a:sym typeface="+mn-lt"/>
            </a:endParaRPr>
          </a:p>
        </p:txBody>
      </p:sp>
      <p:grpSp>
        <p:nvGrpSpPr>
          <p:cNvPr id="10" name="组合 9"/>
          <p:cNvGrpSpPr/>
          <p:nvPr/>
        </p:nvGrpSpPr>
        <p:grpSpPr>
          <a:xfrm>
            <a:off x="-635" y="215494"/>
            <a:ext cx="1457960" cy="514350"/>
            <a:chOff x="-1" y="1223"/>
            <a:chExt cx="2296" cy="810"/>
          </a:xfrm>
        </p:grpSpPr>
        <p:sp>
          <p:nvSpPr>
            <p:cNvPr id="32" name="矩形 31"/>
            <p:cNvSpPr/>
            <p:nvPr>
              <p:custDataLst>
                <p:tags r:id="rId2"/>
              </p:custDataLst>
            </p:nvPr>
          </p:nvSpPr>
          <p:spPr>
            <a:xfrm>
              <a:off x="983" y="1223"/>
              <a:ext cx="1313" cy="81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3"/>
              </p:custDataLst>
            </p:nvPr>
          </p:nvSpPr>
          <p:spPr>
            <a:xfrm>
              <a:off x="684" y="1223"/>
              <a:ext cx="1023" cy="81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矩形 1"/>
            <p:cNvSpPr/>
            <p:nvPr>
              <p:custDataLst>
                <p:tags r:id="rId4"/>
              </p:custDataLst>
            </p:nvPr>
          </p:nvSpPr>
          <p:spPr>
            <a:xfrm>
              <a:off x="-1" y="1223"/>
              <a:ext cx="1307" cy="81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5"/>
              </p:custDataLst>
            </p:nvPr>
          </p:nvSpPr>
          <p:spPr>
            <a:xfrm>
              <a:off x="699" y="1233"/>
              <a:ext cx="424" cy="679"/>
            </a:xfrm>
            <a:prstGeom prst="rect">
              <a:avLst/>
            </a:prstGeom>
            <a:noFill/>
          </p:spPr>
          <p:txBody>
            <a:bodyPr wrap="none" rtlCol="0">
              <a:noAutofit/>
            </a:bodyPr>
            <a:lstStyle/>
            <a:p>
              <a:pPr algn="ctr"/>
              <a:r>
                <a:rPr lang="en-US" altLang="zh-CN" dirty="0">
                  <a:solidFill>
                    <a:schemeClr val="bg1"/>
                  </a:solidFill>
                  <a:latin typeface="+mn-lt"/>
                  <a:ea typeface="+mn-ea"/>
                  <a:cs typeface="+mn-ea"/>
                  <a:sym typeface="+mn-lt"/>
                </a:rPr>
                <a:t>1</a:t>
              </a:r>
            </a:p>
          </p:txBody>
        </p:sp>
      </p:grpSp>
      <p:sp>
        <p:nvSpPr>
          <p:cNvPr id="9" name="矩形 8"/>
          <p:cNvSpPr/>
          <p:nvPr>
            <p:custDataLst>
              <p:tags r:id="rId1"/>
            </p:custDataLst>
          </p:nvPr>
        </p:nvSpPr>
        <p:spPr>
          <a:xfrm>
            <a:off x="1619250" y="355194"/>
            <a:ext cx="5046345" cy="368947"/>
          </a:xfrm>
          <a:prstGeom prst="rect">
            <a:avLst/>
          </a:prstGeom>
        </p:spPr>
        <p:txBody>
          <a:bodyPr wrap="square">
            <a:spAutoFit/>
          </a:bodyPr>
          <a:lstStyle/>
          <a:p>
            <a:pPr>
              <a:lnSpc>
                <a:spcPct val="150000"/>
              </a:lnSpc>
            </a:pPr>
            <a:r>
              <a:rPr lang="en-US" altLang="zh-CN" sz="1350" dirty="0">
                <a:solidFill>
                  <a:schemeClr val="bg1">
                    <a:lumMod val="95000"/>
                  </a:schemeClr>
                </a:solidFill>
                <a:latin typeface="+mn-lt"/>
                <a:ea typeface="+mn-ea"/>
                <a:cs typeface="+mn-ea"/>
                <a:sym typeface="+mn-lt"/>
              </a:rPr>
              <a:t>............................. ...... ......   .</a:t>
            </a:r>
            <a:endParaRPr lang="en-US" altLang="zh-CN" sz="1350" dirty="0">
              <a:solidFill>
                <a:schemeClr val="bg1">
                  <a:lumMod val="85000"/>
                </a:schemeClr>
              </a:solidFill>
              <a:latin typeface="+mn-lt"/>
              <a:ea typeface="+mn-ea"/>
              <a:cs typeface="+mn-ea"/>
              <a:sym typeface="+mn-lt"/>
            </a:endParaRPr>
          </a:p>
        </p:txBody>
      </p:sp>
      <p:sp>
        <p:nvSpPr>
          <p:cNvPr id="36" name="文本框 35">
            <a:extLst>
              <a:ext uri="{FF2B5EF4-FFF2-40B4-BE49-F238E27FC236}">
                <a16:creationId xmlns:a16="http://schemas.microsoft.com/office/drawing/2014/main" id="{19170CDA-043D-BDEB-2605-CAF949F7DAE6}"/>
              </a:ext>
            </a:extLst>
          </p:cNvPr>
          <p:cNvSpPr txBox="1"/>
          <p:nvPr/>
        </p:nvSpPr>
        <p:spPr>
          <a:xfrm>
            <a:off x="578485" y="1866706"/>
            <a:ext cx="6087110" cy="3374835"/>
          </a:xfrm>
          <a:prstGeom prst="rect">
            <a:avLst/>
          </a:prstGeom>
          <a:noFill/>
        </p:spPr>
        <p:txBody>
          <a:bodyPr wrap="square">
            <a:spAutoFit/>
          </a:bodyPr>
          <a:lstStyle/>
          <a:p>
            <a:pPr>
              <a:lnSpc>
                <a:spcPct val="150000"/>
              </a:lnSpc>
            </a:pPr>
            <a:r>
              <a:rPr lang="zh-CN" altLang="en" sz="1600" b="0" i="0" dirty="0">
                <a:solidFill>
                  <a:srgbClr val="3D485D"/>
                </a:solidFill>
                <a:effectLst/>
                <a:latin typeface="TencentSans W3" panose="020C04030202040F0204" pitchFamily="34" charset="-122"/>
                <a:ea typeface="TencentSans W3" panose="020C04030202040F0204" pitchFamily="34" charset="-122"/>
              </a:rPr>
              <a:t>腾讯</a:t>
            </a:r>
            <a:r>
              <a:rPr lang="zh-CN" altLang="en-US" sz="1600" b="0" i="0" dirty="0">
                <a:solidFill>
                  <a:srgbClr val="3D485D"/>
                </a:solidFill>
                <a:effectLst/>
                <a:latin typeface="TencentSans W3" panose="020C04030202040F0204" pitchFamily="34" charset="-122"/>
                <a:ea typeface="TencentSans W3" panose="020C04030202040F0204" pitchFamily="34" charset="-122"/>
              </a:rPr>
              <a:t>云</a:t>
            </a:r>
            <a:r>
              <a:rPr lang="en" altLang="zh-CN" sz="1600" b="0" i="0" dirty="0">
                <a:solidFill>
                  <a:srgbClr val="3D485D"/>
                </a:solidFill>
                <a:effectLst/>
                <a:latin typeface="TencentSans W3" panose="020C04030202040F0204" pitchFamily="34" charset="-122"/>
                <a:ea typeface="TencentSans W3" panose="020C04030202040F0204" pitchFamily="34" charset="-122"/>
              </a:rPr>
              <a:t>AI</a:t>
            </a:r>
            <a:r>
              <a:rPr lang="zh-CN" altLang="en-US" sz="1600" b="0" i="0" dirty="0">
                <a:solidFill>
                  <a:srgbClr val="3D485D"/>
                </a:solidFill>
                <a:effectLst/>
                <a:latin typeface="TencentSans W3" panose="020C04030202040F0204" pitchFamily="34" charset="-122"/>
                <a:ea typeface="TencentSans W3" panose="020C04030202040F0204" pitchFamily="34" charset="-122"/>
              </a:rPr>
              <a:t>绘画是一款基于腾讯优图实验室自研的 </a:t>
            </a:r>
            <a:r>
              <a:rPr lang="en" altLang="zh-CN" sz="1600" b="0" i="0" dirty="0">
                <a:solidFill>
                  <a:srgbClr val="3D485D"/>
                </a:solidFill>
                <a:effectLst/>
                <a:latin typeface="TencentSans W3" panose="020C04030202040F0204" pitchFamily="34" charset="-122"/>
                <a:ea typeface="TencentSans W3" panose="020C04030202040F0204" pitchFamily="34" charset="-122"/>
              </a:rPr>
              <a:t>AI </a:t>
            </a:r>
            <a:r>
              <a:rPr lang="zh-CN" altLang="en-US" sz="1600" b="0" i="0" dirty="0">
                <a:solidFill>
                  <a:srgbClr val="3D485D"/>
                </a:solidFill>
                <a:effectLst/>
                <a:latin typeface="TencentSans W3" panose="020C04030202040F0204" pitchFamily="34" charset="-122"/>
                <a:ea typeface="TencentSans W3" panose="020C04030202040F0204" pitchFamily="34" charset="-122"/>
              </a:rPr>
              <a:t>图像生成与编辑技术产品，目前</a:t>
            </a:r>
            <a:r>
              <a:rPr lang="zh-CN" altLang="en-US" sz="1600" b="1" i="0" dirty="0">
                <a:solidFill>
                  <a:srgbClr val="3D485D"/>
                </a:solidFill>
                <a:effectLst/>
                <a:latin typeface="TencentSans W3" panose="020C04030202040F0204" pitchFamily="34" charset="-122"/>
                <a:ea typeface="TencentSans W3" panose="020C04030202040F0204" pitchFamily="34" charset="-122"/>
              </a:rPr>
              <a:t>提供 </a:t>
            </a:r>
            <a:r>
              <a:rPr lang="en" altLang="zh-CN" sz="1600" b="1" i="0" dirty="0">
                <a:solidFill>
                  <a:srgbClr val="3D485D"/>
                </a:solidFill>
                <a:effectLst/>
                <a:latin typeface="TencentSans W3" panose="020C04030202040F0204" pitchFamily="34" charset="-122"/>
                <a:ea typeface="TencentSans W3" panose="020C04030202040F0204" pitchFamily="34" charset="-122"/>
              </a:rPr>
              <a:t>API</a:t>
            </a:r>
            <a:r>
              <a:rPr lang="zh-CN" altLang="en-US" sz="1600" b="1" i="0" dirty="0">
                <a:solidFill>
                  <a:srgbClr val="3D485D"/>
                </a:solidFill>
                <a:effectLst/>
                <a:latin typeface="TencentSans W3" panose="020C04030202040F0204" pitchFamily="34" charset="-122"/>
                <a:ea typeface="TencentSans W3" panose="020C04030202040F0204" pitchFamily="34" charset="-122"/>
              </a:rPr>
              <a:t>和</a:t>
            </a:r>
            <a:r>
              <a:rPr lang="en-US" altLang="zh-CN" sz="1600" b="1" i="0" dirty="0">
                <a:solidFill>
                  <a:srgbClr val="3D485D"/>
                </a:solidFill>
                <a:effectLst/>
                <a:latin typeface="TencentSans W3" panose="020C04030202040F0204" pitchFamily="34" charset="-122"/>
                <a:ea typeface="TencentSans W3" panose="020C04030202040F0204" pitchFamily="34" charset="-122"/>
              </a:rPr>
              <a:t>SaaS</a:t>
            </a:r>
            <a:r>
              <a:rPr lang="zh-CN" altLang="en-US" sz="1600" b="1" i="0" dirty="0">
                <a:solidFill>
                  <a:srgbClr val="3D485D"/>
                </a:solidFill>
                <a:effectLst/>
                <a:latin typeface="TencentSans W3" panose="020C04030202040F0204" pitchFamily="34" charset="-122"/>
                <a:ea typeface="TencentSans W3" panose="020C04030202040F0204" pitchFamily="34" charset="-122"/>
              </a:rPr>
              <a:t>两种产品形态</a:t>
            </a:r>
            <a:r>
              <a:rPr lang="zh-CN" altLang="en-US" sz="1600" b="0" i="0" dirty="0">
                <a:solidFill>
                  <a:srgbClr val="3D485D"/>
                </a:solidFill>
                <a:effectLst/>
                <a:latin typeface="TencentSans W3" panose="020C04030202040F0204" pitchFamily="34" charset="-122"/>
                <a:ea typeface="TencentSans W3" panose="020C04030202040F0204" pitchFamily="34" charset="-122"/>
              </a:rPr>
              <a:t>。</a:t>
            </a:r>
            <a:endParaRPr lang="en-US" altLang="zh-CN" sz="1600" b="0" i="0" dirty="0">
              <a:solidFill>
                <a:srgbClr val="3D485D"/>
              </a:solidFill>
              <a:effectLst/>
              <a:latin typeface="TencentSans W3" panose="020C04030202040F0204" pitchFamily="34" charset="-122"/>
              <a:ea typeface="TencentSans W3" panose="020C04030202040F0204" pitchFamily="34" charset="-122"/>
            </a:endParaRPr>
          </a:p>
          <a:p>
            <a:pPr>
              <a:lnSpc>
                <a:spcPct val="150000"/>
              </a:lnSpc>
            </a:pPr>
            <a:endParaRPr lang="en-US" altLang="zh-CN" sz="1600" b="0" i="0" dirty="0">
              <a:solidFill>
                <a:srgbClr val="3D485D"/>
              </a:solidFill>
              <a:effectLst/>
              <a:latin typeface="TencentSans W3" panose="020C04030202040F0204" pitchFamily="34" charset="-122"/>
              <a:ea typeface="TencentSans W3" panose="020C04030202040F0204" pitchFamily="34" charset="-122"/>
            </a:endParaRPr>
          </a:p>
          <a:p>
            <a:pPr marL="285750" indent="-285750">
              <a:lnSpc>
                <a:spcPct val="150000"/>
              </a:lnSpc>
              <a:buFont typeface="Wingdings" pitchFamily="2" charset="2"/>
              <a:buChar char="Ø"/>
            </a:pPr>
            <a:r>
              <a:rPr lang="zh-CN" altLang="en-US" sz="1600" b="0" i="0" dirty="0">
                <a:solidFill>
                  <a:srgbClr val="3D485D"/>
                </a:solidFill>
                <a:effectLst/>
                <a:latin typeface="TencentSans W3" panose="020C04030202040F0204" pitchFamily="34" charset="-122"/>
                <a:ea typeface="TencentSans W3" panose="020C04030202040F0204" pitchFamily="34" charset="-122"/>
              </a:rPr>
              <a:t>可以结合输入的文本或图片智能创作出与输入相关的图像内容；</a:t>
            </a:r>
            <a:endParaRPr lang="en-US" altLang="zh-CN" sz="1600" b="0" i="0" dirty="0">
              <a:solidFill>
                <a:srgbClr val="3D485D"/>
              </a:solidFill>
              <a:effectLst/>
              <a:latin typeface="TencentSans W3" panose="020C04030202040F0204" pitchFamily="34" charset="-122"/>
              <a:ea typeface="TencentSans W3" panose="020C04030202040F0204" pitchFamily="34" charset="-122"/>
            </a:endParaRPr>
          </a:p>
          <a:p>
            <a:pPr marL="285750" indent="-285750">
              <a:lnSpc>
                <a:spcPct val="150000"/>
              </a:lnSpc>
              <a:buFont typeface="Wingdings" pitchFamily="2" charset="2"/>
              <a:buChar char="Ø"/>
            </a:pPr>
            <a:r>
              <a:rPr lang="zh-CN" altLang="en-US" sz="1600" b="0" i="0" dirty="0">
                <a:solidFill>
                  <a:srgbClr val="3D485D"/>
                </a:solidFill>
                <a:effectLst/>
                <a:latin typeface="TencentSans W3" panose="020C04030202040F0204" pitchFamily="34" charset="-122"/>
                <a:ea typeface="TencentSans W3" panose="020C04030202040F0204" pitchFamily="34" charset="-122"/>
              </a:rPr>
              <a:t>具有更强大的中文理解能力、更多样化的风格选择；</a:t>
            </a:r>
            <a:endParaRPr lang="en-US" altLang="zh-CN" sz="1600" b="0" i="0" dirty="0">
              <a:solidFill>
                <a:srgbClr val="3D485D"/>
              </a:solidFill>
              <a:effectLst/>
              <a:latin typeface="TencentSans W3" panose="020C04030202040F0204" pitchFamily="34" charset="-122"/>
              <a:ea typeface="TencentSans W3" panose="020C04030202040F0204" pitchFamily="34" charset="-122"/>
            </a:endParaRPr>
          </a:p>
          <a:p>
            <a:pPr marL="285750" indent="-285750">
              <a:lnSpc>
                <a:spcPct val="150000"/>
              </a:lnSpc>
              <a:buFont typeface="Wingdings" pitchFamily="2" charset="2"/>
              <a:buChar char="Ø"/>
            </a:pPr>
            <a:r>
              <a:rPr lang="zh-CN" altLang="en-US" sz="1600" b="0" i="0" dirty="0">
                <a:solidFill>
                  <a:srgbClr val="3D485D"/>
                </a:solidFill>
                <a:effectLst/>
                <a:latin typeface="TencentSans W3" panose="020C04030202040F0204" pitchFamily="34" charset="-122"/>
                <a:ea typeface="TencentSans W3" panose="020C04030202040F0204" pitchFamily="34" charset="-122"/>
              </a:rPr>
              <a:t>更好支持中文场景下的建筑风景生成、古诗词理解、水墨剪纸等中国元素风格生成；</a:t>
            </a:r>
            <a:endParaRPr lang="en-US" altLang="zh-CN" sz="1600" b="0" i="0" dirty="0">
              <a:solidFill>
                <a:srgbClr val="3D485D"/>
              </a:solidFill>
              <a:effectLst/>
              <a:latin typeface="TencentSans W3" panose="020C04030202040F0204" pitchFamily="34" charset="-122"/>
              <a:ea typeface="TencentSans W3" panose="020C04030202040F0204" pitchFamily="34" charset="-122"/>
            </a:endParaRPr>
          </a:p>
          <a:p>
            <a:pPr marL="285750" indent="-285750">
              <a:lnSpc>
                <a:spcPct val="150000"/>
              </a:lnSpc>
              <a:buFont typeface="Wingdings" pitchFamily="2" charset="2"/>
              <a:buChar char="Ø"/>
            </a:pPr>
            <a:r>
              <a:rPr lang="zh-CN" altLang="en-US" sz="1600" b="0" i="0" dirty="0">
                <a:solidFill>
                  <a:srgbClr val="3D485D"/>
                </a:solidFill>
                <a:effectLst/>
                <a:latin typeface="TencentSans W3" panose="020C04030202040F0204" pitchFamily="34" charset="-122"/>
                <a:ea typeface="TencentSans W3" panose="020C04030202040F0204" pitchFamily="34" charset="-122"/>
              </a:rPr>
              <a:t>各种动漫、游戏风格的高精度图像生成和风格转换；</a:t>
            </a:r>
            <a:endParaRPr lang="en-US" altLang="zh-CN" sz="1600" b="0" i="0" dirty="0">
              <a:solidFill>
                <a:srgbClr val="3D485D"/>
              </a:solidFill>
              <a:effectLst/>
              <a:latin typeface="TencentSans W3" panose="020C04030202040F0204" pitchFamily="34" charset="-122"/>
              <a:ea typeface="TencentSans W3" panose="020C04030202040F0204" pitchFamily="34" charset="-122"/>
            </a:endParaRPr>
          </a:p>
          <a:p>
            <a:pPr marL="285750" indent="-285750">
              <a:lnSpc>
                <a:spcPct val="150000"/>
              </a:lnSpc>
              <a:buFont typeface="Wingdings" pitchFamily="2" charset="2"/>
              <a:buChar char="Ø"/>
            </a:pPr>
            <a:r>
              <a:rPr lang="zh-CN" altLang="en-US" sz="1600" b="0" i="0" dirty="0">
                <a:solidFill>
                  <a:srgbClr val="3D485D"/>
                </a:solidFill>
                <a:effectLst/>
                <a:latin typeface="TencentSans W3" panose="020C04030202040F0204" pitchFamily="34" charset="-122"/>
                <a:ea typeface="TencentSans W3" panose="020C04030202040F0204" pitchFamily="34" charset="-122"/>
              </a:rPr>
              <a:t>为高质量的内容创作、内容运营提供技术支持。</a:t>
            </a:r>
            <a:endParaRPr lang="zh-CN" altLang="en-US" sz="1600" dirty="0">
              <a:latin typeface="TencentSans W3" panose="020C04030202040F0204" pitchFamily="34" charset="-122"/>
              <a:ea typeface="TencentSans W3" panose="020C04030202040F0204" pitchFamily="34" charset="-122"/>
            </a:endParaRPr>
          </a:p>
        </p:txBody>
      </p:sp>
      <p:pic>
        <p:nvPicPr>
          <p:cNvPr id="4" name="图片 3">
            <a:extLst>
              <a:ext uri="{FF2B5EF4-FFF2-40B4-BE49-F238E27FC236}">
                <a16:creationId xmlns:a16="http://schemas.microsoft.com/office/drawing/2014/main" id="{7966B8A9-D102-2479-3D7E-88B1944D81B0}"/>
              </a:ext>
            </a:extLst>
          </p:cNvPr>
          <p:cNvPicPr>
            <a:picLocks noChangeAspect="1"/>
          </p:cNvPicPr>
          <p:nvPr/>
        </p:nvPicPr>
        <p:blipFill>
          <a:blip r:embed="rId8"/>
          <a:stretch>
            <a:fillRect/>
          </a:stretch>
        </p:blipFill>
        <p:spPr>
          <a:xfrm>
            <a:off x="7409431" y="1866706"/>
            <a:ext cx="4356746" cy="3296997"/>
          </a:xfrm>
          <a:prstGeom prst="rect">
            <a:avLst/>
          </a:prstGeom>
        </p:spPr>
      </p:pic>
    </p:spTree>
    <p:extLst>
      <p:ext uri="{BB962C8B-B14F-4D97-AF65-F5344CB8AC3E}">
        <p14:creationId xmlns:p14="http://schemas.microsoft.com/office/powerpoint/2010/main" val="629994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p:nvPr/>
        </p:nvSpPr>
        <p:spPr>
          <a:xfrm>
            <a:off x="1609434" y="21737"/>
            <a:ext cx="3158296" cy="589578"/>
          </a:xfrm>
          <a:prstGeom prst="rect">
            <a:avLst/>
          </a:prstGeom>
        </p:spPr>
        <p:txBody>
          <a:bodyPr vert="horz" lIns="91440" tIns="45720" rIns="91440" bIns="45720" anchor="b">
            <a:normAutofit/>
          </a:bodyPr>
          <a:lstStyle>
            <a:lvl1pPr marL="0" lvl="0" algn="ctr" defTabSz="914400">
              <a:lnSpc>
                <a:spcPct val="130000"/>
              </a:lnSpc>
              <a:spcBef>
                <a:spcPct val="0"/>
              </a:spcBef>
              <a:buNone/>
              <a:defRPr sz="6000" kern="1200">
                <a:solidFill>
                  <a:schemeClr val="tx1"/>
                </a:solidFill>
                <a:latin typeface="微软雅黑" panose="020B0503020204020204" charset="-122"/>
                <a:ea typeface="微软雅黑" panose="020B0503020204020204" charset="-122"/>
              </a:defRPr>
            </a:lvl1pPr>
            <a:lvl2pPr marL="457200" lvl="1" algn="l" defTabSz="914400">
              <a:lnSpc>
                <a:spcPct val="130000"/>
              </a:lnSpc>
              <a:defRPr sz="1800" kern="1200">
                <a:solidFill>
                  <a:schemeClr val="tx1"/>
                </a:solidFill>
                <a:latin typeface="微软雅黑" panose="020B0503020204020204" charset="-122"/>
                <a:ea typeface="微软雅黑" panose="020B0503020204020204" charset="-122"/>
              </a:defRPr>
            </a:lvl2pPr>
            <a:lvl3pPr marL="914400" lvl="2" algn="l" defTabSz="914400">
              <a:lnSpc>
                <a:spcPct val="130000"/>
              </a:lnSpc>
              <a:defRPr sz="1800" kern="1200">
                <a:solidFill>
                  <a:schemeClr val="tx1"/>
                </a:solidFill>
                <a:latin typeface="微软雅黑" panose="020B0503020204020204" charset="-122"/>
                <a:ea typeface="微软雅黑" panose="020B0503020204020204" charset="-122"/>
              </a:defRPr>
            </a:lvl3pPr>
            <a:lvl4pPr marL="1371600" lvl="3" algn="l" defTabSz="914400">
              <a:lnSpc>
                <a:spcPct val="130000"/>
              </a:lnSpc>
              <a:defRPr sz="1800" kern="1200">
                <a:solidFill>
                  <a:schemeClr val="tx1"/>
                </a:solidFill>
                <a:latin typeface="微软雅黑" panose="020B0503020204020204" charset="-122"/>
                <a:ea typeface="微软雅黑" panose="020B0503020204020204" charset="-122"/>
              </a:defRPr>
            </a:lvl4pPr>
            <a:lvl5pPr marL="1828800" lvl="4" algn="l" defTabSz="914400">
              <a:lnSpc>
                <a:spcPct val="130000"/>
              </a:lnSpc>
              <a:defRPr sz="1800" kern="1200">
                <a:solidFill>
                  <a:schemeClr val="tx1"/>
                </a:solidFill>
                <a:latin typeface="微软雅黑" panose="020B0503020204020204" charset="-122"/>
                <a:ea typeface="微软雅黑" panose="020B0503020204020204" charset="-122"/>
              </a:defRPr>
            </a:lvl5pPr>
            <a:lvl6pPr marL="2286000" lvl="5" algn="l" defTabSz="914400">
              <a:lnSpc>
                <a:spcPct val="130000"/>
              </a:lnSpc>
              <a:defRPr sz="1800" kern="1200">
                <a:solidFill>
                  <a:schemeClr val="tx1"/>
                </a:solidFill>
                <a:latin typeface="微软雅黑" panose="020B0503020204020204" charset="-122"/>
                <a:ea typeface="微软雅黑" panose="020B0503020204020204" charset="-122"/>
              </a:defRPr>
            </a:lvl6pPr>
            <a:lvl7pPr marL="2743200" lvl="6" algn="l" defTabSz="914400">
              <a:lnSpc>
                <a:spcPct val="130000"/>
              </a:lnSpc>
              <a:defRPr sz="1800" kern="1200">
                <a:solidFill>
                  <a:schemeClr val="tx1"/>
                </a:solidFill>
                <a:latin typeface="微软雅黑" panose="020B0503020204020204" charset="-122"/>
                <a:ea typeface="微软雅黑" panose="020B0503020204020204" charset="-122"/>
              </a:defRPr>
            </a:lvl7pPr>
            <a:lvl8pPr marL="3200400" lvl="7" algn="l" defTabSz="914400">
              <a:lnSpc>
                <a:spcPct val="130000"/>
              </a:lnSpc>
              <a:defRPr sz="1800" kern="1200">
                <a:solidFill>
                  <a:schemeClr val="tx1"/>
                </a:solidFill>
                <a:latin typeface="微软雅黑" panose="020B0503020204020204" charset="-122"/>
                <a:ea typeface="微软雅黑" panose="020B0503020204020204" charset="-122"/>
              </a:defRPr>
            </a:lvl8pPr>
            <a:lvl9pPr marL="3657600" lvl="8" algn="l" defTabSz="914400">
              <a:lnSpc>
                <a:spcPct val="130000"/>
              </a:lnSpc>
              <a:defRPr sz="1800" kern="1200">
                <a:solidFill>
                  <a:schemeClr val="tx1"/>
                </a:solidFill>
                <a:latin typeface="微软雅黑" panose="020B0503020204020204" charset="-122"/>
                <a:ea typeface="微软雅黑" panose="020B0503020204020204" charset="-122"/>
              </a:defRPr>
            </a:lvl9pPr>
          </a:lstStyle>
          <a:p>
            <a:pPr algn="l"/>
            <a:r>
              <a:rPr lang="zh-CN" altLang="en-US" sz="1800" b="1" i="0" strike="noStrike" spc="0" dirty="0">
                <a:solidFill>
                  <a:srgbClr val="026DFF"/>
                </a:solidFill>
                <a:latin typeface="+mn-lt"/>
                <a:ea typeface="+mn-ea"/>
                <a:cs typeface="+mn-ea"/>
                <a:sym typeface="+mn-lt"/>
              </a:rPr>
              <a:t>腾讯混元大模型</a:t>
            </a:r>
          </a:p>
        </p:txBody>
      </p:sp>
      <p:grpSp>
        <p:nvGrpSpPr>
          <p:cNvPr id="10" name="组合 9"/>
          <p:cNvGrpSpPr/>
          <p:nvPr/>
        </p:nvGrpSpPr>
        <p:grpSpPr>
          <a:xfrm>
            <a:off x="-635" y="215494"/>
            <a:ext cx="1457960" cy="514350"/>
            <a:chOff x="-1" y="1223"/>
            <a:chExt cx="2296" cy="810"/>
          </a:xfrm>
        </p:grpSpPr>
        <p:sp>
          <p:nvSpPr>
            <p:cNvPr id="32" name="矩形 31"/>
            <p:cNvSpPr/>
            <p:nvPr>
              <p:custDataLst>
                <p:tags r:id="rId2"/>
              </p:custDataLst>
            </p:nvPr>
          </p:nvSpPr>
          <p:spPr>
            <a:xfrm>
              <a:off x="983" y="1223"/>
              <a:ext cx="1313" cy="81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3"/>
              </p:custDataLst>
            </p:nvPr>
          </p:nvSpPr>
          <p:spPr>
            <a:xfrm>
              <a:off x="684" y="1223"/>
              <a:ext cx="1023" cy="81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矩形 1"/>
            <p:cNvSpPr/>
            <p:nvPr>
              <p:custDataLst>
                <p:tags r:id="rId4"/>
              </p:custDataLst>
            </p:nvPr>
          </p:nvSpPr>
          <p:spPr>
            <a:xfrm>
              <a:off x="-1" y="1223"/>
              <a:ext cx="1307" cy="81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5"/>
              </p:custDataLst>
            </p:nvPr>
          </p:nvSpPr>
          <p:spPr>
            <a:xfrm>
              <a:off x="699" y="1233"/>
              <a:ext cx="424" cy="679"/>
            </a:xfrm>
            <a:prstGeom prst="rect">
              <a:avLst/>
            </a:prstGeom>
            <a:noFill/>
          </p:spPr>
          <p:txBody>
            <a:bodyPr wrap="none" rtlCol="0">
              <a:noAutofit/>
            </a:bodyPr>
            <a:lstStyle/>
            <a:p>
              <a:pPr algn="ctr"/>
              <a:r>
                <a:rPr lang="en-US" altLang="zh-CN" dirty="0">
                  <a:solidFill>
                    <a:schemeClr val="bg1"/>
                  </a:solidFill>
                  <a:latin typeface="+mn-lt"/>
                  <a:ea typeface="+mn-ea"/>
                  <a:cs typeface="+mn-ea"/>
                  <a:sym typeface="+mn-lt"/>
                </a:rPr>
                <a:t>1</a:t>
              </a:r>
            </a:p>
          </p:txBody>
        </p:sp>
      </p:grpSp>
      <p:sp>
        <p:nvSpPr>
          <p:cNvPr id="9" name="矩形 8"/>
          <p:cNvSpPr/>
          <p:nvPr>
            <p:custDataLst>
              <p:tags r:id="rId1"/>
            </p:custDataLst>
          </p:nvPr>
        </p:nvSpPr>
        <p:spPr>
          <a:xfrm>
            <a:off x="1619250" y="355194"/>
            <a:ext cx="5046345" cy="368947"/>
          </a:xfrm>
          <a:prstGeom prst="rect">
            <a:avLst/>
          </a:prstGeom>
        </p:spPr>
        <p:txBody>
          <a:bodyPr wrap="square">
            <a:spAutoFit/>
          </a:bodyPr>
          <a:lstStyle/>
          <a:p>
            <a:pPr>
              <a:lnSpc>
                <a:spcPct val="150000"/>
              </a:lnSpc>
            </a:pPr>
            <a:r>
              <a:rPr lang="en-US" altLang="zh-CN" sz="1350" dirty="0">
                <a:solidFill>
                  <a:schemeClr val="bg1">
                    <a:lumMod val="95000"/>
                  </a:schemeClr>
                </a:solidFill>
                <a:latin typeface="+mn-lt"/>
                <a:ea typeface="+mn-ea"/>
                <a:cs typeface="+mn-ea"/>
                <a:sym typeface="+mn-lt"/>
              </a:rPr>
              <a:t>............................. ...... ......   .</a:t>
            </a:r>
            <a:endParaRPr lang="en-US" altLang="zh-CN" sz="1350" dirty="0">
              <a:solidFill>
                <a:schemeClr val="bg1">
                  <a:lumMod val="85000"/>
                </a:schemeClr>
              </a:solidFill>
              <a:latin typeface="+mn-lt"/>
              <a:ea typeface="+mn-ea"/>
              <a:cs typeface="+mn-ea"/>
              <a:sym typeface="+mn-lt"/>
            </a:endParaRPr>
          </a:p>
        </p:txBody>
      </p:sp>
      <p:pic>
        <p:nvPicPr>
          <p:cNvPr id="3" name="图片 2">
            <a:extLst>
              <a:ext uri="{FF2B5EF4-FFF2-40B4-BE49-F238E27FC236}">
                <a16:creationId xmlns:a16="http://schemas.microsoft.com/office/drawing/2014/main" id="{A233DBD9-16FB-B7EC-52D5-C3E4FFB702FA}"/>
              </a:ext>
            </a:extLst>
          </p:cNvPr>
          <p:cNvPicPr>
            <a:picLocks noChangeAspect="1"/>
          </p:cNvPicPr>
          <p:nvPr/>
        </p:nvPicPr>
        <p:blipFill>
          <a:blip r:embed="rId8"/>
          <a:stretch>
            <a:fillRect/>
          </a:stretch>
        </p:blipFill>
        <p:spPr>
          <a:xfrm>
            <a:off x="2864815" y="1387781"/>
            <a:ext cx="6462369" cy="2753913"/>
          </a:xfrm>
          <a:prstGeom prst="rect">
            <a:avLst/>
          </a:prstGeom>
        </p:spPr>
      </p:pic>
      <p:sp>
        <p:nvSpPr>
          <p:cNvPr id="36" name="文本框 35">
            <a:extLst>
              <a:ext uri="{FF2B5EF4-FFF2-40B4-BE49-F238E27FC236}">
                <a16:creationId xmlns:a16="http://schemas.microsoft.com/office/drawing/2014/main" id="{EEFF5422-6608-0828-EBF5-19C0DB9F2982}"/>
              </a:ext>
            </a:extLst>
          </p:cNvPr>
          <p:cNvSpPr txBox="1"/>
          <p:nvPr/>
        </p:nvSpPr>
        <p:spPr>
          <a:xfrm>
            <a:off x="960530" y="4683337"/>
            <a:ext cx="10076815" cy="1139351"/>
          </a:xfrm>
          <a:prstGeom prst="rect">
            <a:avLst/>
          </a:prstGeom>
          <a:noFill/>
        </p:spPr>
        <p:txBody>
          <a:bodyPr wrap="square">
            <a:spAutoFit/>
          </a:bodyPr>
          <a:lstStyle/>
          <a:p>
            <a:r>
              <a:rPr lang="zh-CN" altLang="en-US" b="0" i="0" dirty="0">
                <a:solidFill>
                  <a:srgbClr val="3D485D"/>
                </a:solidFill>
                <a:effectLst/>
                <a:latin typeface="+mn-ea"/>
                <a:ea typeface="+mn-ea"/>
              </a:rPr>
              <a:t>由腾讯全链路自研的实用级大语言模型，具备强大的中文创作能力，复杂语境下的逻辑推理能力，以及可靠的任务执行能力。用户可以通过腾讯云直接调用</a:t>
            </a:r>
            <a:r>
              <a:rPr lang="en-US" altLang="zh-CN" b="0" i="0" dirty="0">
                <a:solidFill>
                  <a:srgbClr val="3D485D"/>
                </a:solidFill>
                <a:effectLst/>
                <a:latin typeface="+mn-ea"/>
                <a:ea typeface="+mn-ea"/>
              </a:rPr>
              <a:t>API</a:t>
            </a:r>
            <a:r>
              <a:rPr lang="zh-CN" altLang="en-US" b="0" i="0" dirty="0">
                <a:solidFill>
                  <a:srgbClr val="3D485D"/>
                </a:solidFill>
                <a:effectLst/>
                <a:latin typeface="+mn-ea"/>
                <a:ea typeface="+mn-ea"/>
              </a:rPr>
              <a:t>接口，或者将腾讯混元作为基底模型，在公有云上进行精调，为不同产业场景构建专属应用。</a:t>
            </a:r>
            <a:endParaRPr lang="zh-CN" altLang="en-US" dirty="0">
              <a:latin typeface="+mn-ea"/>
              <a:ea typeface="+mn-ea"/>
            </a:endParaRPr>
          </a:p>
        </p:txBody>
      </p:sp>
    </p:spTree>
    <p:extLst>
      <p:ext uri="{BB962C8B-B14F-4D97-AF65-F5344CB8AC3E}">
        <p14:creationId xmlns:p14="http://schemas.microsoft.com/office/powerpoint/2010/main" val="101250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p:nvPr/>
        </p:nvSpPr>
        <p:spPr>
          <a:xfrm>
            <a:off x="1609434" y="21737"/>
            <a:ext cx="3158296" cy="589578"/>
          </a:xfrm>
          <a:prstGeom prst="rect">
            <a:avLst/>
          </a:prstGeom>
        </p:spPr>
        <p:txBody>
          <a:bodyPr vert="horz" lIns="91440" tIns="45720" rIns="91440" bIns="45720" anchor="b">
            <a:normAutofit/>
          </a:bodyPr>
          <a:lstStyle>
            <a:lvl1pPr marL="0" lvl="0" algn="ctr" defTabSz="914400">
              <a:lnSpc>
                <a:spcPct val="130000"/>
              </a:lnSpc>
              <a:spcBef>
                <a:spcPct val="0"/>
              </a:spcBef>
              <a:buNone/>
              <a:defRPr sz="6000" kern="1200">
                <a:solidFill>
                  <a:schemeClr val="tx1"/>
                </a:solidFill>
                <a:latin typeface="微软雅黑" panose="020B0503020204020204" charset="-122"/>
                <a:ea typeface="微软雅黑" panose="020B0503020204020204" charset="-122"/>
              </a:defRPr>
            </a:lvl1pPr>
            <a:lvl2pPr marL="457200" lvl="1" algn="l" defTabSz="914400">
              <a:lnSpc>
                <a:spcPct val="130000"/>
              </a:lnSpc>
              <a:defRPr sz="1800" kern="1200">
                <a:solidFill>
                  <a:schemeClr val="tx1"/>
                </a:solidFill>
                <a:latin typeface="微软雅黑" panose="020B0503020204020204" charset="-122"/>
                <a:ea typeface="微软雅黑" panose="020B0503020204020204" charset="-122"/>
              </a:defRPr>
            </a:lvl2pPr>
            <a:lvl3pPr marL="914400" lvl="2" algn="l" defTabSz="914400">
              <a:lnSpc>
                <a:spcPct val="130000"/>
              </a:lnSpc>
              <a:defRPr sz="1800" kern="1200">
                <a:solidFill>
                  <a:schemeClr val="tx1"/>
                </a:solidFill>
                <a:latin typeface="微软雅黑" panose="020B0503020204020204" charset="-122"/>
                <a:ea typeface="微软雅黑" panose="020B0503020204020204" charset="-122"/>
              </a:defRPr>
            </a:lvl3pPr>
            <a:lvl4pPr marL="1371600" lvl="3" algn="l" defTabSz="914400">
              <a:lnSpc>
                <a:spcPct val="130000"/>
              </a:lnSpc>
              <a:defRPr sz="1800" kern="1200">
                <a:solidFill>
                  <a:schemeClr val="tx1"/>
                </a:solidFill>
                <a:latin typeface="微软雅黑" panose="020B0503020204020204" charset="-122"/>
                <a:ea typeface="微软雅黑" panose="020B0503020204020204" charset="-122"/>
              </a:defRPr>
            </a:lvl4pPr>
            <a:lvl5pPr marL="1828800" lvl="4" algn="l" defTabSz="914400">
              <a:lnSpc>
                <a:spcPct val="130000"/>
              </a:lnSpc>
              <a:defRPr sz="1800" kern="1200">
                <a:solidFill>
                  <a:schemeClr val="tx1"/>
                </a:solidFill>
                <a:latin typeface="微软雅黑" panose="020B0503020204020204" charset="-122"/>
                <a:ea typeface="微软雅黑" panose="020B0503020204020204" charset="-122"/>
              </a:defRPr>
            </a:lvl5pPr>
            <a:lvl6pPr marL="2286000" lvl="5" algn="l" defTabSz="914400">
              <a:lnSpc>
                <a:spcPct val="130000"/>
              </a:lnSpc>
              <a:defRPr sz="1800" kern="1200">
                <a:solidFill>
                  <a:schemeClr val="tx1"/>
                </a:solidFill>
                <a:latin typeface="微软雅黑" panose="020B0503020204020204" charset="-122"/>
                <a:ea typeface="微软雅黑" panose="020B0503020204020204" charset="-122"/>
              </a:defRPr>
            </a:lvl6pPr>
            <a:lvl7pPr marL="2743200" lvl="6" algn="l" defTabSz="914400">
              <a:lnSpc>
                <a:spcPct val="130000"/>
              </a:lnSpc>
              <a:defRPr sz="1800" kern="1200">
                <a:solidFill>
                  <a:schemeClr val="tx1"/>
                </a:solidFill>
                <a:latin typeface="微软雅黑" panose="020B0503020204020204" charset="-122"/>
                <a:ea typeface="微软雅黑" panose="020B0503020204020204" charset="-122"/>
              </a:defRPr>
            </a:lvl7pPr>
            <a:lvl8pPr marL="3200400" lvl="7" algn="l" defTabSz="914400">
              <a:lnSpc>
                <a:spcPct val="130000"/>
              </a:lnSpc>
              <a:defRPr sz="1800" kern="1200">
                <a:solidFill>
                  <a:schemeClr val="tx1"/>
                </a:solidFill>
                <a:latin typeface="微软雅黑" panose="020B0503020204020204" charset="-122"/>
                <a:ea typeface="微软雅黑" panose="020B0503020204020204" charset="-122"/>
              </a:defRPr>
            </a:lvl8pPr>
            <a:lvl9pPr marL="3657600" lvl="8" algn="l" defTabSz="914400">
              <a:lnSpc>
                <a:spcPct val="130000"/>
              </a:lnSpc>
              <a:defRPr sz="1800" kern="1200">
                <a:solidFill>
                  <a:schemeClr val="tx1"/>
                </a:solidFill>
                <a:latin typeface="微软雅黑" panose="020B0503020204020204" charset="-122"/>
                <a:ea typeface="微软雅黑" panose="020B0503020204020204" charset="-122"/>
              </a:defRPr>
            </a:lvl9pPr>
          </a:lstStyle>
          <a:p>
            <a:pPr algn="l"/>
            <a:r>
              <a:rPr lang="zh-CN" altLang="en-US" sz="1800" b="1" i="0" strike="noStrike" spc="0" dirty="0">
                <a:solidFill>
                  <a:srgbClr val="026DFF"/>
                </a:solidFill>
                <a:latin typeface="+mn-lt"/>
                <a:ea typeface="+mn-ea"/>
                <a:cs typeface="+mn-ea"/>
                <a:sym typeface="+mn-lt"/>
              </a:rPr>
              <a:t>腾讯混元大模型</a:t>
            </a:r>
          </a:p>
        </p:txBody>
      </p:sp>
      <p:grpSp>
        <p:nvGrpSpPr>
          <p:cNvPr id="10" name="组合 9"/>
          <p:cNvGrpSpPr/>
          <p:nvPr/>
        </p:nvGrpSpPr>
        <p:grpSpPr>
          <a:xfrm>
            <a:off x="-635" y="215494"/>
            <a:ext cx="1457960" cy="514350"/>
            <a:chOff x="-1" y="1223"/>
            <a:chExt cx="2296" cy="810"/>
          </a:xfrm>
        </p:grpSpPr>
        <p:sp>
          <p:nvSpPr>
            <p:cNvPr id="32" name="矩形 31"/>
            <p:cNvSpPr/>
            <p:nvPr>
              <p:custDataLst>
                <p:tags r:id="rId2"/>
              </p:custDataLst>
            </p:nvPr>
          </p:nvSpPr>
          <p:spPr>
            <a:xfrm>
              <a:off x="983" y="1223"/>
              <a:ext cx="1313" cy="81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3"/>
              </p:custDataLst>
            </p:nvPr>
          </p:nvSpPr>
          <p:spPr>
            <a:xfrm>
              <a:off x="684" y="1223"/>
              <a:ext cx="1023" cy="81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矩形 1"/>
            <p:cNvSpPr/>
            <p:nvPr>
              <p:custDataLst>
                <p:tags r:id="rId4"/>
              </p:custDataLst>
            </p:nvPr>
          </p:nvSpPr>
          <p:spPr>
            <a:xfrm>
              <a:off x="-1" y="1223"/>
              <a:ext cx="1307" cy="81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5"/>
              </p:custDataLst>
            </p:nvPr>
          </p:nvSpPr>
          <p:spPr>
            <a:xfrm>
              <a:off x="699" y="1233"/>
              <a:ext cx="424" cy="679"/>
            </a:xfrm>
            <a:prstGeom prst="rect">
              <a:avLst/>
            </a:prstGeom>
            <a:noFill/>
          </p:spPr>
          <p:txBody>
            <a:bodyPr wrap="none" rtlCol="0">
              <a:noAutofit/>
            </a:bodyPr>
            <a:lstStyle/>
            <a:p>
              <a:pPr algn="ctr"/>
              <a:r>
                <a:rPr lang="en-US" altLang="zh-CN" dirty="0">
                  <a:solidFill>
                    <a:schemeClr val="bg1"/>
                  </a:solidFill>
                  <a:latin typeface="+mn-lt"/>
                  <a:ea typeface="+mn-ea"/>
                  <a:cs typeface="+mn-ea"/>
                  <a:sym typeface="+mn-lt"/>
                </a:rPr>
                <a:t>1</a:t>
              </a:r>
            </a:p>
          </p:txBody>
        </p:sp>
      </p:grpSp>
      <p:sp>
        <p:nvSpPr>
          <p:cNvPr id="9" name="矩形 8"/>
          <p:cNvSpPr/>
          <p:nvPr>
            <p:custDataLst>
              <p:tags r:id="rId1"/>
            </p:custDataLst>
          </p:nvPr>
        </p:nvSpPr>
        <p:spPr>
          <a:xfrm>
            <a:off x="1619250" y="355194"/>
            <a:ext cx="5046345" cy="368947"/>
          </a:xfrm>
          <a:prstGeom prst="rect">
            <a:avLst/>
          </a:prstGeom>
        </p:spPr>
        <p:txBody>
          <a:bodyPr wrap="square">
            <a:spAutoFit/>
          </a:bodyPr>
          <a:lstStyle/>
          <a:p>
            <a:pPr>
              <a:lnSpc>
                <a:spcPct val="150000"/>
              </a:lnSpc>
            </a:pPr>
            <a:r>
              <a:rPr lang="en-US" altLang="zh-CN" sz="1350" dirty="0">
                <a:solidFill>
                  <a:schemeClr val="bg1">
                    <a:lumMod val="95000"/>
                  </a:schemeClr>
                </a:solidFill>
                <a:latin typeface="+mn-lt"/>
                <a:ea typeface="+mn-ea"/>
                <a:cs typeface="+mn-ea"/>
                <a:sym typeface="+mn-lt"/>
              </a:rPr>
              <a:t>............................. ...... ......   .</a:t>
            </a:r>
            <a:endParaRPr lang="en-US" altLang="zh-CN" sz="1350" dirty="0">
              <a:solidFill>
                <a:schemeClr val="bg1">
                  <a:lumMod val="85000"/>
                </a:schemeClr>
              </a:solidFill>
              <a:latin typeface="+mn-lt"/>
              <a:ea typeface="+mn-ea"/>
              <a:cs typeface="+mn-ea"/>
              <a:sym typeface="+mn-lt"/>
            </a:endParaRPr>
          </a:p>
        </p:txBody>
      </p:sp>
      <p:cxnSp>
        <p:nvCxnSpPr>
          <p:cNvPr id="13" name="直接连接符 11">
            <a:extLst>
              <a:ext uri="{FF2B5EF4-FFF2-40B4-BE49-F238E27FC236}">
                <a16:creationId xmlns:a16="http://schemas.microsoft.com/office/drawing/2014/main" id="{DCD18DA0-8289-F160-8954-AD1E6FC21181}"/>
              </a:ext>
            </a:extLst>
          </p:cNvPr>
          <p:cNvCxnSpPr>
            <a:cxnSpLocks/>
          </p:cNvCxnSpPr>
          <p:nvPr/>
        </p:nvCxnSpPr>
        <p:spPr>
          <a:xfrm>
            <a:off x="2849284" y="1972521"/>
            <a:ext cx="3050539"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2">
            <a:extLst>
              <a:ext uri="{FF2B5EF4-FFF2-40B4-BE49-F238E27FC236}">
                <a16:creationId xmlns:a16="http://schemas.microsoft.com/office/drawing/2014/main" id="{6EDE8AA1-A6F3-9DB3-B5AE-EAD9824EDA63}"/>
              </a:ext>
            </a:extLst>
          </p:cNvPr>
          <p:cNvCxnSpPr>
            <a:cxnSpLocks/>
          </p:cNvCxnSpPr>
          <p:nvPr/>
        </p:nvCxnSpPr>
        <p:spPr>
          <a:xfrm>
            <a:off x="3799743" y="2929225"/>
            <a:ext cx="2105272"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3">
            <a:extLst>
              <a:ext uri="{FF2B5EF4-FFF2-40B4-BE49-F238E27FC236}">
                <a16:creationId xmlns:a16="http://schemas.microsoft.com/office/drawing/2014/main" id="{773BF33A-2E62-C153-2388-F8E1ED1979A3}"/>
              </a:ext>
            </a:extLst>
          </p:cNvPr>
          <p:cNvCxnSpPr>
            <a:cxnSpLocks/>
          </p:cNvCxnSpPr>
          <p:nvPr/>
        </p:nvCxnSpPr>
        <p:spPr>
          <a:xfrm>
            <a:off x="3799743" y="4840818"/>
            <a:ext cx="2105272"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7" name="直接连接符 15">
            <a:extLst>
              <a:ext uri="{FF2B5EF4-FFF2-40B4-BE49-F238E27FC236}">
                <a16:creationId xmlns:a16="http://schemas.microsoft.com/office/drawing/2014/main" id="{EFFC81FD-41BA-526A-2354-059A05105EAC}"/>
              </a:ext>
            </a:extLst>
          </p:cNvPr>
          <p:cNvCxnSpPr>
            <a:cxnSpLocks/>
          </p:cNvCxnSpPr>
          <p:nvPr/>
        </p:nvCxnSpPr>
        <p:spPr>
          <a:xfrm>
            <a:off x="4690410" y="3859687"/>
            <a:ext cx="1214605"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23" name="任意多边形 21">
            <a:extLst>
              <a:ext uri="{FF2B5EF4-FFF2-40B4-BE49-F238E27FC236}">
                <a16:creationId xmlns:a16="http://schemas.microsoft.com/office/drawing/2014/main" id="{B83A51B5-560C-E93E-2B84-CD95FBFF30C3}"/>
              </a:ext>
            </a:extLst>
          </p:cNvPr>
          <p:cNvSpPr/>
          <p:nvPr/>
        </p:nvSpPr>
        <p:spPr bwMode="auto">
          <a:xfrm>
            <a:off x="2860342" y="2693877"/>
            <a:ext cx="426245" cy="470698"/>
          </a:xfrm>
          <a:custGeom>
            <a:avLst/>
            <a:gdLst>
              <a:gd name="connsiteX0" fmla="*/ 248770 w 495300"/>
              <a:gd name="connsiteY0" fmla="*/ 621 h 542925"/>
              <a:gd name="connsiteX1" fmla="*/ 496420 w 495300"/>
              <a:gd name="connsiteY1" fmla="*/ 248271 h 542925"/>
              <a:gd name="connsiteX2" fmla="*/ 323827 w 495300"/>
              <a:gd name="connsiteY2" fmla="*/ 484396 h 542925"/>
              <a:gd name="connsiteX3" fmla="*/ 346973 w 495300"/>
              <a:gd name="connsiteY3" fmla="*/ 524496 h 542925"/>
              <a:gd name="connsiteX4" fmla="*/ 420220 w 495300"/>
              <a:gd name="connsiteY4" fmla="*/ 524496 h 542925"/>
              <a:gd name="connsiteX5" fmla="*/ 420220 w 495300"/>
              <a:gd name="connsiteY5" fmla="*/ 543546 h 542925"/>
              <a:gd name="connsiteX6" fmla="*/ 77320 w 495300"/>
              <a:gd name="connsiteY6" fmla="*/ 543546 h 542925"/>
              <a:gd name="connsiteX7" fmla="*/ 77320 w 495300"/>
              <a:gd name="connsiteY7" fmla="*/ 524496 h 542925"/>
              <a:gd name="connsiteX8" fmla="*/ 150567 w 495300"/>
              <a:gd name="connsiteY8" fmla="*/ 524496 h 542925"/>
              <a:gd name="connsiteX9" fmla="*/ 173713 w 495300"/>
              <a:gd name="connsiteY9" fmla="*/ 484396 h 542925"/>
              <a:gd name="connsiteX10" fmla="*/ 1120 w 495300"/>
              <a:gd name="connsiteY10" fmla="*/ 248271 h 542925"/>
              <a:gd name="connsiteX11" fmla="*/ 248770 w 495300"/>
              <a:gd name="connsiteY11" fmla="*/ 621 h 542925"/>
              <a:gd name="connsiteX12" fmla="*/ 192763 w 495300"/>
              <a:gd name="connsiteY12" fmla="*/ 489539 h 542925"/>
              <a:gd name="connsiteX13" fmla="*/ 172570 w 495300"/>
              <a:gd name="connsiteY13" fmla="*/ 524496 h 542925"/>
              <a:gd name="connsiteX14" fmla="*/ 324970 w 495300"/>
              <a:gd name="connsiteY14" fmla="*/ 524496 h 542925"/>
              <a:gd name="connsiteX15" fmla="*/ 304777 w 495300"/>
              <a:gd name="connsiteY15" fmla="*/ 489539 h 542925"/>
              <a:gd name="connsiteX16" fmla="*/ 248770 w 495300"/>
              <a:gd name="connsiteY16" fmla="*/ 495921 h 542925"/>
              <a:gd name="connsiteX17" fmla="*/ 192763 w 495300"/>
              <a:gd name="connsiteY17" fmla="*/ 489539 h 542925"/>
              <a:gd name="connsiteX18" fmla="*/ 248770 w 495300"/>
              <a:gd name="connsiteY18" fmla="*/ 143496 h 542925"/>
              <a:gd name="connsiteX19" fmla="*/ 143995 w 495300"/>
              <a:gd name="connsiteY19" fmla="*/ 248271 h 542925"/>
              <a:gd name="connsiteX20" fmla="*/ 248770 w 495300"/>
              <a:gd name="connsiteY20" fmla="*/ 353046 h 542925"/>
              <a:gd name="connsiteX21" fmla="*/ 353545 w 495300"/>
              <a:gd name="connsiteY21" fmla="*/ 248271 h 542925"/>
              <a:gd name="connsiteX22" fmla="*/ 248770 w 495300"/>
              <a:gd name="connsiteY22" fmla="*/ 143496 h 542925"/>
              <a:gd name="connsiteX23" fmla="*/ 367833 w 495300"/>
              <a:gd name="connsiteY23" fmla="*/ 114921 h 542925"/>
              <a:gd name="connsiteX24" fmla="*/ 353545 w 495300"/>
              <a:gd name="connsiteY24" fmla="*/ 129209 h 542925"/>
              <a:gd name="connsiteX25" fmla="*/ 367833 w 495300"/>
              <a:gd name="connsiteY25" fmla="*/ 143496 h 542925"/>
              <a:gd name="connsiteX26" fmla="*/ 382120 w 495300"/>
              <a:gd name="connsiteY26" fmla="*/ 129209 h 542925"/>
              <a:gd name="connsiteX27" fmla="*/ 367833 w 495300"/>
              <a:gd name="connsiteY27" fmla="*/ 114921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5300" h="542925">
                <a:moveTo>
                  <a:pt x="248770" y="621"/>
                </a:moveTo>
                <a:cubicBezTo>
                  <a:pt x="385549" y="621"/>
                  <a:pt x="496420" y="111492"/>
                  <a:pt x="496420" y="248271"/>
                </a:cubicBezTo>
                <a:cubicBezTo>
                  <a:pt x="496420" y="358856"/>
                  <a:pt x="423935" y="452582"/>
                  <a:pt x="323827" y="484396"/>
                </a:cubicBezTo>
                <a:lnTo>
                  <a:pt x="346973" y="524496"/>
                </a:lnTo>
                <a:lnTo>
                  <a:pt x="420220" y="524496"/>
                </a:lnTo>
                <a:lnTo>
                  <a:pt x="420220" y="543546"/>
                </a:lnTo>
                <a:lnTo>
                  <a:pt x="77320" y="543546"/>
                </a:lnTo>
                <a:lnTo>
                  <a:pt x="77320" y="524496"/>
                </a:lnTo>
                <a:lnTo>
                  <a:pt x="150567" y="524496"/>
                </a:lnTo>
                <a:lnTo>
                  <a:pt x="173713" y="484396"/>
                </a:lnTo>
                <a:cubicBezTo>
                  <a:pt x="73605" y="452582"/>
                  <a:pt x="1120" y="358856"/>
                  <a:pt x="1120" y="248271"/>
                </a:cubicBezTo>
                <a:cubicBezTo>
                  <a:pt x="1120" y="111492"/>
                  <a:pt x="111991" y="621"/>
                  <a:pt x="248770" y="621"/>
                </a:cubicBezTo>
                <a:close/>
                <a:moveTo>
                  <a:pt x="192763" y="489539"/>
                </a:moveTo>
                <a:lnTo>
                  <a:pt x="172570" y="524496"/>
                </a:lnTo>
                <a:lnTo>
                  <a:pt x="324970" y="524496"/>
                </a:lnTo>
                <a:lnTo>
                  <a:pt x="304777" y="489539"/>
                </a:lnTo>
                <a:cubicBezTo>
                  <a:pt x="286775" y="493730"/>
                  <a:pt x="268010" y="495921"/>
                  <a:pt x="248770" y="495921"/>
                </a:cubicBezTo>
                <a:cubicBezTo>
                  <a:pt x="229530" y="495921"/>
                  <a:pt x="210765" y="493730"/>
                  <a:pt x="192763" y="489539"/>
                </a:cubicBezTo>
                <a:close/>
                <a:moveTo>
                  <a:pt x="248770" y="143496"/>
                </a:moveTo>
                <a:cubicBezTo>
                  <a:pt x="190858" y="143496"/>
                  <a:pt x="143995" y="190359"/>
                  <a:pt x="143995" y="248271"/>
                </a:cubicBezTo>
                <a:cubicBezTo>
                  <a:pt x="143995" y="306183"/>
                  <a:pt x="190858" y="353046"/>
                  <a:pt x="248770" y="353046"/>
                </a:cubicBezTo>
                <a:cubicBezTo>
                  <a:pt x="306682" y="353046"/>
                  <a:pt x="353545" y="306183"/>
                  <a:pt x="353545" y="248271"/>
                </a:cubicBezTo>
                <a:cubicBezTo>
                  <a:pt x="353545" y="190359"/>
                  <a:pt x="306682" y="143496"/>
                  <a:pt x="248770" y="143496"/>
                </a:cubicBezTo>
                <a:close/>
                <a:moveTo>
                  <a:pt x="367833" y="114921"/>
                </a:moveTo>
                <a:cubicBezTo>
                  <a:pt x="359927" y="114921"/>
                  <a:pt x="353545" y="121303"/>
                  <a:pt x="353545" y="129209"/>
                </a:cubicBezTo>
                <a:cubicBezTo>
                  <a:pt x="353545" y="137114"/>
                  <a:pt x="359927" y="143496"/>
                  <a:pt x="367833" y="143496"/>
                </a:cubicBezTo>
                <a:cubicBezTo>
                  <a:pt x="375738" y="143496"/>
                  <a:pt x="382120" y="137114"/>
                  <a:pt x="382120" y="129209"/>
                </a:cubicBezTo>
                <a:cubicBezTo>
                  <a:pt x="382120" y="121303"/>
                  <a:pt x="375738" y="114921"/>
                  <a:pt x="367833" y="114921"/>
                </a:cubicBezTo>
                <a:close/>
              </a:path>
            </a:pathLst>
          </a:custGeom>
          <a:solidFill>
            <a:srgbClr val="FFFFFF"/>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dirty="0">
              <a:solidFill>
                <a:srgbClr val="FFFFFF"/>
              </a:solidFill>
              <a:latin typeface="+mn-lt"/>
              <a:ea typeface="+mn-ea"/>
              <a:cs typeface="+mn-ea"/>
              <a:sym typeface="+mn-lt"/>
            </a:endParaRPr>
          </a:p>
        </p:txBody>
      </p:sp>
      <p:sp>
        <p:nvSpPr>
          <p:cNvPr id="24" name="任意多边形 22">
            <a:extLst>
              <a:ext uri="{FF2B5EF4-FFF2-40B4-BE49-F238E27FC236}">
                <a16:creationId xmlns:a16="http://schemas.microsoft.com/office/drawing/2014/main" id="{3BFDB0F2-66FF-E294-AFBD-4A191D0DC99D}"/>
              </a:ext>
            </a:extLst>
          </p:cNvPr>
          <p:cNvSpPr/>
          <p:nvPr/>
        </p:nvSpPr>
        <p:spPr>
          <a:xfrm>
            <a:off x="2849284" y="4620137"/>
            <a:ext cx="446078" cy="441360"/>
          </a:xfrm>
          <a:custGeom>
            <a:avLst/>
            <a:gdLst>
              <a:gd name="connsiteX0" fmla="*/ 343764 w 533400"/>
              <a:gd name="connsiteY0" fmla="*/ 276846 h 523875"/>
              <a:gd name="connsiteX1" fmla="*/ 372339 w 533400"/>
              <a:gd name="connsiteY1" fmla="*/ 305421 h 523875"/>
              <a:gd name="connsiteX2" fmla="*/ 372339 w 533400"/>
              <a:gd name="connsiteY2" fmla="*/ 495921 h 523875"/>
              <a:gd name="connsiteX3" fmla="*/ 343764 w 533400"/>
              <a:gd name="connsiteY3" fmla="*/ 524496 h 523875"/>
              <a:gd name="connsiteX4" fmla="*/ 191364 w 533400"/>
              <a:gd name="connsiteY4" fmla="*/ 524496 h 523875"/>
              <a:gd name="connsiteX5" fmla="*/ 162789 w 533400"/>
              <a:gd name="connsiteY5" fmla="*/ 495921 h 523875"/>
              <a:gd name="connsiteX6" fmla="*/ 162789 w 533400"/>
              <a:gd name="connsiteY6" fmla="*/ 305421 h 523875"/>
              <a:gd name="connsiteX7" fmla="*/ 191364 w 533400"/>
              <a:gd name="connsiteY7" fmla="*/ 276846 h 523875"/>
              <a:gd name="connsiteX8" fmla="*/ 343764 w 533400"/>
              <a:gd name="connsiteY8" fmla="*/ 276846 h 523875"/>
              <a:gd name="connsiteX9" fmla="*/ 143739 w 533400"/>
              <a:gd name="connsiteY9" fmla="*/ 114921 h 523875"/>
              <a:gd name="connsiteX10" fmla="*/ 179934 w 533400"/>
              <a:gd name="connsiteY10" fmla="*/ 153021 h 523875"/>
              <a:gd name="connsiteX11" fmla="*/ 181839 w 533400"/>
              <a:gd name="connsiteY11" fmla="*/ 153021 h 523875"/>
              <a:gd name="connsiteX12" fmla="*/ 353289 w 533400"/>
              <a:gd name="connsiteY12" fmla="*/ 153021 h 523875"/>
              <a:gd name="connsiteX13" fmla="*/ 391389 w 533400"/>
              <a:gd name="connsiteY13" fmla="*/ 116826 h 523875"/>
              <a:gd name="connsiteX14" fmla="*/ 391389 w 533400"/>
              <a:gd name="connsiteY14" fmla="*/ 114921 h 523875"/>
              <a:gd name="connsiteX15" fmla="*/ 505689 w 533400"/>
              <a:gd name="connsiteY15" fmla="*/ 114921 h 523875"/>
              <a:gd name="connsiteX16" fmla="*/ 534264 w 533400"/>
              <a:gd name="connsiteY16" fmla="*/ 143496 h 523875"/>
              <a:gd name="connsiteX17" fmla="*/ 534264 w 533400"/>
              <a:gd name="connsiteY17" fmla="*/ 381621 h 523875"/>
              <a:gd name="connsiteX18" fmla="*/ 505689 w 533400"/>
              <a:gd name="connsiteY18" fmla="*/ 410196 h 523875"/>
              <a:gd name="connsiteX19" fmla="*/ 391389 w 533400"/>
              <a:gd name="connsiteY19" fmla="*/ 410196 h 523875"/>
              <a:gd name="connsiteX20" fmla="*/ 391389 w 533400"/>
              <a:gd name="connsiteY20" fmla="*/ 295896 h 523875"/>
              <a:gd name="connsiteX21" fmla="*/ 355194 w 533400"/>
              <a:gd name="connsiteY21" fmla="*/ 257796 h 523875"/>
              <a:gd name="connsiteX22" fmla="*/ 353289 w 533400"/>
              <a:gd name="connsiteY22" fmla="*/ 257796 h 523875"/>
              <a:gd name="connsiteX23" fmla="*/ 181839 w 533400"/>
              <a:gd name="connsiteY23" fmla="*/ 257796 h 523875"/>
              <a:gd name="connsiteX24" fmla="*/ 143739 w 533400"/>
              <a:gd name="connsiteY24" fmla="*/ 293991 h 523875"/>
              <a:gd name="connsiteX25" fmla="*/ 143739 w 533400"/>
              <a:gd name="connsiteY25" fmla="*/ 295896 h 523875"/>
              <a:gd name="connsiteX26" fmla="*/ 143739 w 533400"/>
              <a:gd name="connsiteY26" fmla="*/ 410196 h 523875"/>
              <a:gd name="connsiteX27" fmla="*/ 29439 w 533400"/>
              <a:gd name="connsiteY27" fmla="*/ 410196 h 523875"/>
              <a:gd name="connsiteX28" fmla="*/ 864 w 533400"/>
              <a:gd name="connsiteY28" fmla="*/ 381621 h 523875"/>
              <a:gd name="connsiteX29" fmla="*/ 864 w 533400"/>
              <a:gd name="connsiteY29" fmla="*/ 201408 h 523875"/>
              <a:gd name="connsiteX30" fmla="*/ 11151 w 533400"/>
              <a:gd name="connsiteY30" fmla="*/ 175405 h 523875"/>
              <a:gd name="connsiteX31" fmla="*/ 56300 w 533400"/>
              <a:gd name="connsiteY31" fmla="*/ 127018 h 523875"/>
              <a:gd name="connsiteX32" fmla="*/ 84112 w 533400"/>
              <a:gd name="connsiteY32" fmla="*/ 114921 h 523875"/>
              <a:gd name="connsiteX33" fmla="*/ 143739 w 533400"/>
              <a:gd name="connsiteY33" fmla="*/ 114921 h 523875"/>
              <a:gd name="connsiteX34" fmla="*/ 462827 w 533400"/>
              <a:gd name="connsiteY34" fmla="*/ 172071 h 523875"/>
              <a:gd name="connsiteX35" fmla="*/ 448539 w 533400"/>
              <a:gd name="connsiteY35" fmla="*/ 186359 h 523875"/>
              <a:gd name="connsiteX36" fmla="*/ 462827 w 533400"/>
              <a:gd name="connsiteY36" fmla="*/ 200646 h 523875"/>
              <a:gd name="connsiteX37" fmla="*/ 477114 w 533400"/>
              <a:gd name="connsiteY37" fmla="*/ 186359 h 523875"/>
              <a:gd name="connsiteX38" fmla="*/ 462827 w 533400"/>
              <a:gd name="connsiteY38" fmla="*/ 172071 h 523875"/>
              <a:gd name="connsiteX39" fmla="*/ 343764 w 533400"/>
              <a:gd name="connsiteY39" fmla="*/ 621 h 523875"/>
              <a:gd name="connsiteX40" fmla="*/ 372339 w 533400"/>
              <a:gd name="connsiteY40" fmla="*/ 29196 h 523875"/>
              <a:gd name="connsiteX41" fmla="*/ 372339 w 533400"/>
              <a:gd name="connsiteY41" fmla="*/ 105396 h 523875"/>
              <a:gd name="connsiteX42" fmla="*/ 343764 w 533400"/>
              <a:gd name="connsiteY42" fmla="*/ 133971 h 523875"/>
              <a:gd name="connsiteX43" fmla="*/ 191364 w 533400"/>
              <a:gd name="connsiteY43" fmla="*/ 133971 h 523875"/>
              <a:gd name="connsiteX44" fmla="*/ 162789 w 533400"/>
              <a:gd name="connsiteY44" fmla="*/ 105396 h 523875"/>
              <a:gd name="connsiteX45" fmla="*/ 162789 w 533400"/>
              <a:gd name="connsiteY45" fmla="*/ 29196 h 523875"/>
              <a:gd name="connsiteX46" fmla="*/ 191364 w 533400"/>
              <a:gd name="connsiteY46" fmla="*/ 621 h 523875"/>
              <a:gd name="connsiteX47" fmla="*/ 343764 w 533400"/>
              <a:gd name="connsiteY47" fmla="*/ 621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33400" h="523875">
                <a:moveTo>
                  <a:pt x="343764" y="276846"/>
                </a:moveTo>
                <a:cubicBezTo>
                  <a:pt x="359576" y="276846"/>
                  <a:pt x="372339" y="289610"/>
                  <a:pt x="372339" y="305421"/>
                </a:cubicBezTo>
                <a:lnTo>
                  <a:pt x="372339" y="495921"/>
                </a:lnTo>
                <a:cubicBezTo>
                  <a:pt x="372339" y="511732"/>
                  <a:pt x="359576" y="524496"/>
                  <a:pt x="343764" y="524496"/>
                </a:cubicBezTo>
                <a:lnTo>
                  <a:pt x="191364" y="524496"/>
                </a:lnTo>
                <a:cubicBezTo>
                  <a:pt x="175552" y="524496"/>
                  <a:pt x="162789" y="511732"/>
                  <a:pt x="162789" y="495921"/>
                </a:cubicBezTo>
                <a:lnTo>
                  <a:pt x="162789" y="305421"/>
                </a:lnTo>
                <a:cubicBezTo>
                  <a:pt x="162789" y="289610"/>
                  <a:pt x="175552" y="276846"/>
                  <a:pt x="191364" y="276846"/>
                </a:cubicBezTo>
                <a:lnTo>
                  <a:pt x="343764" y="276846"/>
                </a:lnTo>
                <a:close/>
                <a:moveTo>
                  <a:pt x="143739" y="114921"/>
                </a:moveTo>
                <a:cubicBezTo>
                  <a:pt x="143739" y="135305"/>
                  <a:pt x="159741" y="151973"/>
                  <a:pt x="179934" y="153021"/>
                </a:cubicBezTo>
                <a:lnTo>
                  <a:pt x="181839" y="153021"/>
                </a:lnTo>
                <a:lnTo>
                  <a:pt x="353289" y="153021"/>
                </a:lnTo>
                <a:cubicBezTo>
                  <a:pt x="373673" y="153021"/>
                  <a:pt x="390341" y="137019"/>
                  <a:pt x="391389" y="116826"/>
                </a:cubicBezTo>
                <a:lnTo>
                  <a:pt x="391389" y="114921"/>
                </a:lnTo>
                <a:lnTo>
                  <a:pt x="505689" y="114921"/>
                </a:lnTo>
                <a:cubicBezTo>
                  <a:pt x="521501" y="114921"/>
                  <a:pt x="534264" y="127685"/>
                  <a:pt x="534264" y="143496"/>
                </a:cubicBezTo>
                <a:lnTo>
                  <a:pt x="534264" y="381621"/>
                </a:lnTo>
                <a:cubicBezTo>
                  <a:pt x="534264" y="397432"/>
                  <a:pt x="521501" y="410196"/>
                  <a:pt x="505689" y="410196"/>
                </a:cubicBezTo>
                <a:lnTo>
                  <a:pt x="391389" y="410196"/>
                </a:lnTo>
                <a:lnTo>
                  <a:pt x="391389" y="295896"/>
                </a:lnTo>
                <a:cubicBezTo>
                  <a:pt x="391389" y="275512"/>
                  <a:pt x="375387" y="258844"/>
                  <a:pt x="355194" y="257796"/>
                </a:cubicBezTo>
                <a:lnTo>
                  <a:pt x="353289" y="257796"/>
                </a:lnTo>
                <a:lnTo>
                  <a:pt x="181839" y="257796"/>
                </a:lnTo>
                <a:cubicBezTo>
                  <a:pt x="161455" y="257796"/>
                  <a:pt x="144787" y="273798"/>
                  <a:pt x="143739" y="293991"/>
                </a:cubicBezTo>
                <a:lnTo>
                  <a:pt x="143739" y="295896"/>
                </a:lnTo>
                <a:lnTo>
                  <a:pt x="143739" y="410196"/>
                </a:lnTo>
                <a:lnTo>
                  <a:pt x="29439" y="410196"/>
                </a:lnTo>
                <a:cubicBezTo>
                  <a:pt x="13627" y="410196"/>
                  <a:pt x="864" y="397432"/>
                  <a:pt x="864" y="381621"/>
                </a:cubicBezTo>
                <a:lnTo>
                  <a:pt x="864" y="201408"/>
                </a:lnTo>
                <a:cubicBezTo>
                  <a:pt x="864" y="191788"/>
                  <a:pt x="4484" y="182454"/>
                  <a:pt x="11151" y="175405"/>
                </a:cubicBezTo>
                <a:lnTo>
                  <a:pt x="56300" y="127018"/>
                </a:lnTo>
                <a:cubicBezTo>
                  <a:pt x="63538" y="119303"/>
                  <a:pt x="73635" y="114921"/>
                  <a:pt x="84112" y="114921"/>
                </a:cubicBezTo>
                <a:lnTo>
                  <a:pt x="143739" y="114921"/>
                </a:lnTo>
                <a:close/>
                <a:moveTo>
                  <a:pt x="462827" y="172071"/>
                </a:moveTo>
                <a:cubicBezTo>
                  <a:pt x="454921" y="172071"/>
                  <a:pt x="448539" y="178453"/>
                  <a:pt x="448539" y="186359"/>
                </a:cubicBezTo>
                <a:cubicBezTo>
                  <a:pt x="448539" y="194264"/>
                  <a:pt x="454921" y="200646"/>
                  <a:pt x="462827" y="200646"/>
                </a:cubicBezTo>
                <a:cubicBezTo>
                  <a:pt x="470732" y="200646"/>
                  <a:pt x="477114" y="194264"/>
                  <a:pt x="477114" y="186359"/>
                </a:cubicBezTo>
                <a:cubicBezTo>
                  <a:pt x="477114" y="178453"/>
                  <a:pt x="470732" y="172071"/>
                  <a:pt x="462827" y="172071"/>
                </a:cubicBezTo>
                <a:close/>
                <a:moveTo>
                  <a:pt x="343764" y="621"/>
                </a:moveTo>
                <a:cubicBezTo>
                  <a:pt x="359576" y="621"/>
                  <a:pt x="372339" y="13385"/>
                  <a:pt x="372339" y="29196"/>
                </a:cubicBezTo>
                <a:lnTo>
                  <a:pt x="372339" y="105396"/>
                </a:lnTo>
                <a:cubicBezTo>
                  <a:pt x="372339" y="121207"/>
                  <a:pt x="359576" y="133971"/>
                  <a:pt x="343764" y="133971"/>
                </a:cubicBezTo>
                <a:lnTo>
                  <a:pt x="191364" y="133971"/>
                </a:lnTo>
                <a:cubicBezTo>
                  <a:pt x="175552" y="133971"/>
                  <a:pt x="162789" y="121207"/>
                  <a:pt x="162789" y="105396"/>
                </a:cubicBezTo>
                <a:lnTo>
                  <a:pt x="162789" y="29196"/>
                </a:lnTo>
                <a:cubicBezTo>
                  <a:pt x="162789" y="13385"/>
                  <a:pt x="175552" y="621"/>
                  <a:pt x="191364" y="621"/>
                </a:cubicBezTo>
                <a:lnTo>
                  <a:pt x="343764" y="621"/>
                </a:lnTo>
                <a:close/>
              </a:path>
            </a:pathLst>
          </a:custGeom>
          <a:solidFill>
            <a:srgbClr val="FFFFF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cs typeface="+mn-ea"/>
              <a:sym typeface="+mn-lt"/>
            </a:endParaRPr>
          </a:p>
        </p:txBody>
      </p:sp>
      <p:sp>
        <p:nvSpPr>
          <p:cNvPr id="25" name="任意多边形 23">
            <a:extLst>
              <a:ext uri="{FF2B5EF4-FFF2-40B4-BE49-F238E27FC236}">
                <a16:creationId xmlns:a16="http://schemas.microsoft.com/office/drawing/2014/main" id="{795755CC-7638-4AB4-8CF4-A9AD0B862FB2}"/>
              </a:ext>
            </a:extLst>
          </p:cNvPr>
          <p:cNvSpPr/>
          <p:nvPr/>
        </p:nvSpPr>
        <p:spPr bwMode="auto">
          <a:xfrm>
            <a:off x="1927171" y="5581707"/>
            <a:ext cx="406772" cy="373200"/>
          </a:xfrm>
          <a:custGeom>
            <a:avLst/>
            <a:gdLst>
              <a:gd name="connsiteX0" fmla="*/ 125329 w 533400"/>
              <a:gd name="connsiteY0" fmla="*/ 229221 h 485775"/>
              <a:gd name="connsiteX1" fmla="*/ 125329 w 533400"/>
              <a:gd name="connsiteY1" fmla="*/ 276846 h 485775"/>
              <a:gd name="connsiteX2" fmla="*/ 144379 w 533400"/>
              <a:gd name="connsiteY2" fmla="*/ 276846 h 485775"/>
              <a:gd name="connsiteX3" fmla="*/ 144379 w 533400"/>
              <a:gd name="connsiteY3" fmla="*/ 229221 h 485775"/>
              <a:gd name="connsiteX4" fmla="*/ 392029 w 533400"/>
              <a:gd name="connsiteY4" fmla="*/ 229221 h 485775"/>
              <a:gd name="connsiteX5" fmla="*/ 392029 w 533400"/>
              <a:gd name="connsiteY5" fmla="*/ 276846 h 485775"/>
              <a:gd name="connsiteX6" fmla="*/ 411079 w 533400"/>
              <a:gd name="connsiteY6" fmla="*/ 276846 h 485775"/>
              <a:gd name="connsiteX7" fmla="*/ 411079 w 533400"/>
              <a:gd name="connsiteY7" fmla="*/ 229221 h 485775"/>
              <a:gd name="connsiteX8" fmla="*/ 534904 w 533400"/>
              <a:gd name="connsiteY8" fmla="*/ 229221 h 485775"/>
              <a:gd name="connsiteX9" fmla="*/ 534904 w 533400"/>
              <a:gd name="connsiteY9" fmla="*/ 457821 h 485775"/>
              <a:gd name="connsiteX10" fmla="*/ 506329 w 533400"/>
              <a:gd name="connsiteY10" fmla="*/ 486396 h 485775"/>
              <a:gd name="connsiteX11" fmla="*/ 30079 w 533400"/>
              <a:gd name="connsiteY11" fmla="*/ 486396 h 485775"/>
              <a:gd name="connsiteX12" fmla="*/ 1504 w 533400"/>
              <a:gd name="connsiteY12" fmla="*/ 457821 h 485775"/>
              <a:gd name="connsiteX13" fmla="*/ 1504 w 533400"/>
              <a:gd name="connsiteY13" fmla="*/ 229221 h 485775"/>
              <a:gd name="connsiteX14" fmla="*/ 125329 w 533400"/>
              <a:gd name="connsiteY14" fmla="*/ 229221 h 485775"/>
              <a:gd name="connsiteX15" fmla="*/ 372979 w 533400"/>
              <a:gd name="connsiteY15" fmla="*/ 621 h 485775"/>
              <a:gd name="connsiteX16" fmla="*/ 411079 w 533400"/>
              <a:gd name="connsiteY16" fmla="*/ 36816 h 485775"/>
              <a:gd name="connsiteX17" fmla="*/ 411079 w 533400"/>
              <a:gd name="connsiteY17" fmla="*/ 38721 h 485775"/>
              <a:gd name="connsiteX18" fmla="*/ 411079 w 533400"/>
              <a:gd name="connsiteY18" fmla="*/ 114921 h 485775"/>
              <a:gd name="connsiteX19" fmla="*/ 506329 w 533400"/>
              <a:gd name="connsiteY19" fmla="*/ 114921 h 485775"/>
              <a:gd name="connsiteX20" fmla="*/ 534904 w 533400"/>
              <a:gd name="connsiteY20" fmla="*/ 143496 h 485775"/>
              <a:gd name="connsiteX21" fmla="*/ 534904 w 533400"/>
              <a:gd name="connsiteY21" fmla="*/ 210171 h 485775"/>
              <a:gd name="connsiteX22" fmla="*/ 1504 w 533400"/>
              <a:gd name="connsiteY22" fmla="*/ 210171 h 485775"/>
              <a:gd name="connsiteX23" fmla="*/ 1504 w 533400"/>
              <a:gd name="connsiteY23" fmla="*/ 143496 h 485775"/>
              <a:gd name="connsiteX24" fmla="*/ 30079 w 533400"/>
              <a:gd name="connsiteY24" fmla="*/ 114921 h 485775"/>
              <a:gd name="connsiteX25" fmla="*/ 125329 w 533400"/>
              <a:gd name="connsiteY25" fmla="*/ 114921 h 485775"/>
              <a:gd name="connsiteX26" fmla="*/ 125329 w 533400"/>
              <a:gd name="connsiteY26" fmla="*/ 38721 h 485775"/>
              <a:gd name="connsiteX27" fmla="*/ 161524 w 533400"/>
              <a:gd name="connsiteY27" fmla="*/ 621 h 485775"/>
              <a:gd name="connsiteX28" fmla="*/ 163429 w 533400"/>
              <a:gd name="connsiteY28" fmla="*/ 621 h 485775"/>
              <a:gd name="connsiteX29" fmla="*/ 372979 w 533400"/>
              <a:gd name="connsiteY29" fmla="*/ 621 h 485775"/>
              <a:gd name="connsiteX30" fmla="*/ 372979 w 533400"/>
              <a:gd name="connsiteY30" fmla="*/ 19671 h 485775"/>
              <a:gd name="connsiteX31" fmla="*/ 163429 w 533400"/>
              <a:gd name="connsiteY31" fmla="*/ 19671 h 485775"/>
              <a:gd name="connsiteX32" fmla="*/ 144474 w 533400"/>
              <a:gd name="connsiteY32" fmla="*/ 37292 h 485775"/>
              <a:gd name="connsiteX33" fmla="*/ 144379 w 533400"/>
              <a:gd name="connsiteY33" fmla="*/ 38721 h 485775"/>
              <a:gd name="connsiteX34" fmla="*/ 144379 w 533400"/>
              <a:gd name="connsiteY34" fmla="*/ 114921 h 485775"/>
              <a:gd name="connsiteX35" fmla="*/ 392029 w 533400"/>
              <a:gd name="connsiteY35" fmla="*/ 114921 h 485775"/>
              <a:gd name="connsiteX36" fmla="*/ 392029 w 533400"/>
              <a:gd name="connsiteY36" fmla="*/ 38721 h 485775"/>
              <a:gd name="connsiteX37" fmla="*/ 375836 w 533400"/>
              <a:gd name="connsiteY37" fmla="*/ 19862 h 485775"/>
              <a:gd name="connsiteX38" fmla="*/ 374408 w 533400"/>
              <a:gd name="connsiteY38" fmla="*/ 19671 h 485775"/>
              <a:gd name="connsiteX39" fmla="*/ 372979 w 533400"/>
              <a:gd name="connsiteY39" fmla="*/ 1967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33400" h="485775">
                <a:moveTo>
                  <a:pt x="125329" y="229221"/>
                </a:moveTo>
                <a:lnTo>
                  <a:pt x="125329" y="276846"/>
                </a:lnTo>
                <a:lnTo>
                  <a:pt x="144379" y="276846"/>
                </a:lnTo>
                <a:lnTo>
                  <a:pt x="144379" y="229221"/>
                </a:lnTo>
                <a:lnTo>
                  <a:pt x="392029" y="229221"/>
                </a:lnTo>
                <a:lnTo>
                  <a:pt x="392029" y="276846"/>
                </a:lnTo>
                <a:lnTo>
                  <a:pt x="411079" y="276846"/>
                </a:lnTo>
                <a:lnTo>
                  <a:pt x="411079" y="229221"/>
                </a:lnTo>
                <a:lnTo>
                  <a:pt x="534904" y="229221"/>
                </a:lnTo>
                <a:lnTo>
                  <a:pt x="534904" y="457821"/>
                </a:lnTo>
                <a:cubicBezTo>
                  <a:pt x="534904" y="473632"/>
                  <a:pt x="522141" y="486396"/>
                  <a:pt x="506329" y="486396"/>
                </a:cubicBezTo>
                <a:lnTo>
                  <a:pt x="30079" y="486396"/>
                </a:lnTo>
                <a:cubicBezTo>
                  <a:pt x="14267" y="486396"/>
                  <a:pt x="1504" y="473632"/>
                  <a:pt x="1504" y="457821"/>
                </a:cubicBezTo>
                <a:lnTo>
                  <a:pt x="1504" y="229221"/>
                </a:lnTo>
                <a:lnTo>
                  <a:pt x="125329" y="229221"/>
                </a:lnTo>
                <a:close/>
                <a:moveTo>
                  <a:pt x="372979" y="621"/>
                </a:moveTo>
                <a:cubicBezTo>
                  <a:pt x="393363" y="621"/>
                  <a:pt x="410031" y="16623"/>
                  <a:pt x="411079" y="36816"/>
                </a:cubicBezTo>
                <a:lnTo>
                  <a:pt x="411079" y="38721"/>
                </a:lnTo>
                <a:lnTo>
                  <a:pt x="411079" y="114921"/>
                </a:lnTo>
                <a:lnTo>
                  <a:pt x="506329" y="114921"/>
                </a:lnTo>
                <a:cubicBezTo>
                  <a:pt x="522141" y="114921"/>
                  <a:pt x="534904" y="127685"/>
                  <a:pt x="534904" y="143496"/>
                </a:cubicBezTo>
                <a:lnTo>
                  <a:pt x="534904" y="210171"/>
                </a:lnTo>
                <a:lnTo>
                  <a:pt x="1504" y="210171"/>
                </a:lnTo>
                <a:lnTo>
                  <a:pt x="1504" y="143496"/>
                </a:lnTo>
                <a:cubicBezTo>
                  <a:pt x="1504" y="127685"/>
                  <a:pt x="14267" y="114921"/>
                  <a:pt x="30079" y="114921"/>
                </a:cubicBezTo>
                <a:lnTo>
                  <a:pt x="125329" y="114921"/>
                </a:lnTo>
                <a:lnTo>
                  <a:pt x="125329" y="38721"/>
                </a:lnTo>
                <a:cubicBezTo>
                  <a:pt x="125329" y="18337"/>
                  <a:pt x="141331" y="1669"/>
                  <a:pt x="161524" y="621"/>
                </a:cubicBezTo>
                <a:lnTo>
                  <a:pt x="163429" y="621"/>
                </a:lnTo>
                <a:lnTo>
                  <a:pt x="372979" y="621"/>
                </a:lnTo>
                <a:close/>
                <a:moveTo>
                  <a:pt x="372979" y="19671"/>
                </a:moveTo>
                <a:lnTo>
                  <a:pt x="163429" y="19671"/>
                </a:lnTo>
                <a:cubicBezTo>
                  <a:pt x="153428" y="19671"/>
                  <a:pt x="145141" y="27482"/>
                  <a:pt x="144474" y="37292"/>
                </a:cubicBezTo>
                <a:lnTo>
                  <a:pt x="144379" y="38721"/>
                </a:lnTo>
                <a:lnTo>
                  <a:pt x="144379" y="114921"/>
                </a:lnTo>
                <a:lnTo>
                  <a:pt x="392029" y="114921"/>
                </a:lnTo>
                <a:lnTo>
                  <a:pt x="392029" y="38721"/>
                </a:lnTo>
                <a:cubicBezTo>
                  <a:pt x="392029" y="29196"/>
                  <a:pt x="384981" y="21290"/>
                  <a:pt x="375836" y="19862"/>
                </a:cubicBezTo>
                <a:lnTo>
                  <a:pt x="374408" y="19671"/>
                </a:lnTo>
                <a:lnTo>
                  <a:pt x="372979" y="19671"/>
                </a:lnTo>
                <a:close/>
              </a:path>
            </a:pathLst>
          </a:custGeom>
          <a:solidFill>
            <a:srgbClr val="FFFFFF"/>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dirty="0">
              <a:latin typeface="+mn-lt"/>
              <a:ea typeface="+mn-ea"/>
              <a:cs typeface="+mn-ea"/>
              <a:sym typeface="+mn-lt"/>
            </a:endParaRPr>
          </a:p>
        </p:txBody>
      </p:sp>
      <p:sp>
        <p:nvSpPr>
          <p:cNvPr id="26" name="任意多边形 24">
            <a:extLst>
              <a:ext uri="{FF2B5EF4-FFF2-40B4-BE49-F238E27FC236}">
                <a16:creationId xmlns:a16="http://schemas.microsoft.com/office/drawing/2014/main" id="{880D6406-A375-CC34-9DFD-22825E42F36C}"/>
              </a:ext>
            </a:extLst>
          </p:cNvPr>
          <p:cNvSpPr/>
          <p:nvPr/>
        </p:nvSpPr>
        <p:spPr bwMode="auto">
          <a:xfrm>
            <a:off x="3799743" y="3720576"/>
            <a:ext cx="438857" cy="331583"/>
          </a:xfrm>
          <a:custGeom>
            <a:avLst/>
            <a:gdLst>
              <a:gd name="connsiteX0" fmla="*/ 505433 w 533400"/>
              <a:gd name="connsiteY0" fmla="*/ 621 h 400050"/>
              <a:gd name="connsiteX1" fmla="*/ 534008 w 533400"/>
              <a:gd name="connsiteY1" fmla="*/ 29196 h 400050"/>
              <a:gd name="connsiteX2" fmla="*/ 534008 w 533400"/>
              <a:gd name="connsiteY2" fmla="*/ 372096 h 400050"/>
              <a:gd name="connsiteX3" fmla="*/ 505433 w 533400"/>
              <a:gd name="connsiteY3" fmla="*/ 400671 h 400050"/>
              <a:gd name="connsiteX4" fmla="*/ 29183 w 533400"/>
              <a:gd name="connsiteY4" fmla="*/ 400671 h 400050"/>
              <a:gd name="connsiteX5" fmla="*/ 608 w 533400"/>
              <a:gd name="connsiteY5" fmla="*/ 372096 h 400050"/>
              <a:gd name="connsiteX6" fmla="*/ 608 w 533400"/>
              <a:gd name="connsiteY6" fmla="*/ 29196 h 400050"/>
              <a:gd name="connsiteX7" fmla="*/ 29183 w 533400"/>
              <a:gd name="connsiteY7" fmla="*/ 621 h 400050"/>
              <a:gd name="connsiteX8" fmla="*/ 505433 w 533400"/>
              <a:gd name="connsiteY8" fmla="*/ 621 h 400050"/>
              <a:gd name="connsiteX9" fmla="*/ 391419 w 533400"/>
              <a:gd name="connsiteY9" fmla="*/ 198646 h 400050"/>
              <a:gd name="connsiteX10" fmla="*/ 351414 w 533400"/>
              <a:gd name="connsiteY10" fmla="*/ 204170 h 400050"/>
              <a:gd name="connsiteX11" fmla="*/ 351414 w 533400"/>
              <a:gd name="connsiteY11" fmla="*/ 204170 h 400050"/>
              <a:gd name="connsiteX12" fmla="*/ 267118 w 533400"/>
              <a:gd name="connsiteY12" fmla="*/ 315613 h 400050"/>
              <a:gd name="connsiteX13" fmla="*/ 264641 w 533400"/>
              <a:gd name="connsiteY13" fmla="*/ 318470 h 400050"/>
              <a:gd name="connsiteX14" fmla="*/ 224255 w 533400"/>
              <a:gd name="connsiteY14" fmla="*/ 318756 h 400050"/>
              <a:gd name="connsiteX15" fmla="*/ 224255 w 533400"/>
              <a:gd name="connsiteY15" fmla="*/ 318756 h 400050"/>
              <a:gd name="connsiteX16" fmla="*/ 162152 w 533400"/>
              <a:gd name="connsiteY16" fmla="*/ 257415 h 400050"/>
              <a:gd name="connsiteX17" fmla="*/ 160247 w 533400"/>
              <a:gd name="connsiteY17" fmla="*/ 255701 h 400050"/>
              <a:gd name="connsiteX18" fmla="*/ 120052 w 533400"/>
              <a:gd name="connsiteY18" fmla="*/ 259606 h 400050"/>
              <a:gd name="connsiteX19" fmla="*/ 120052 w 533400"/>
              <a:gd name="connsiteY19" fmla="*/ 259606 h 400050"/>
              <a:gd name="connsiteX20" fmla="*/ 32517 w 533400"/>
              <a:gd name="connsiteY20" fmla="*/ 366095 h 400050"/>
              <a:gd name="connsiteX21" fmla="*/ 30326 w 533400"/>
              <a:gd name="connsiteY21" fmla="*/ 372096 h 400050"/>
              <a:gd name="connsiteX22" fmla="*/ 39851 w 533400"/>
              <a:gd name="connsiteY22" fmla="*/ 381621 h 400050"/>
              <a:gd name="connsiteX23" fmla="*/ 39851 w 533400"/>
              <a:gd name="connsiteY23" fmla="*/ 381621 h 400050"/>
              <a:gd name="connsiteX24" fmla="*/ 497242 w 533400"/>
              <a:gd name="connsiteY24" fmla="*/ 381621 h 400050"/>
              <a:gd name="connsiteX25" fmla="*/ 502480 w 533400"/>
              <a:gd name="connsiteY25" fmla="*/ 380002 h 400050"/>
              <a:gd name="connsiteX26" fmla="*/ 505147 w 533400"/>
              <a:gd name="connsiteY26" fmla="*/ 366762 h 400050"/>
              <a:gd name="connsiteX27" fmla="*/ 505147 w 533400"/>
              <a:gd name="connsiteY27" fmla="*/ 366762 h 400050"/>
              <a:gd name="connsiteX28" fmla="*/ 397991 w 533400"/>
              <a:gd name="connsiteY28" fmla="*/ 205504 h 400050"/>
              <a:gd name="connsiteX29" fmla="*/ 391419 w 533400"/>
              <a:gd name="connsiteY29" fmla="*/ 198646 h 400050"/>
              <a:gd name="connsiteX30" fmla="*/ 95858 w 533400"/>
              <a:gd name="connsiteY30" fmla="*/ 57771 h 400050"/>
              <a:gd name="connsiteX31" fmla="*/ 57758 w 533400"/>
              <a:gd name="connsiteY31" fmla="*/ 95871 h 400050"/>
              <a:gd name="connsiteX32" fmla="*/ 95858 w 533400"/>
              <a:gd name="connsiteY32" fmla="*/ 133971 h 400050"/>
              <a:gd name="connsiteX33" fmla="*/ 133958 w 533400"/>
              <a:gd name="connsiteY33" fmla="*/ 95871 h 400050"/>
              <a:gd name="connsiteX34" fmla="*/ 95858 w 533400"/>
              <a:gd name="connsiteY34" fmla="*/ 57771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33400" h="400050">
                <a:moveTo>
                  <a:pt x="505433" y="621"/>
                </a:moveTo>
                <a:cubicBezTo>
                  <a:pt x="521245" y="621"/>
                  <a:pt x="534008" y="13385"/>
                  <a:pt x="534008" y="29196"/>
                </a:cubicBezTo>
                <a:lnTo>
                  <a:pt x="534008" y="372096"/>
                </a:lnTo>
                <a:cubicBezTo>
                  <a:pt x="534008" y="387907"/>
                  <a:pt x="521245" y="400671"/>
                  <a:pt x="505433" y="400671"/>
                </a:cubicBezTo>
                <a:lnTo>
                  <a:pt x="29183" y="400671"/>
                </a:lnTo>
                <a:cubicBezTo>
                  <a:pt x="13371" y="400671"/>
                  <a:pt x="608" y="387907"/>
                  <a:pt x="608" y="372096"/>
                </a:cubicBezTo>
                <a:lnTo>
                  <a:pt x="608" y="29196"/>
                </a:lnTo>
                <a:cubicBezTo>
                  <a:pt x="608" y="13385"/>
                  <a:pt x="13371" y="621"/>
                  <a:pt x="29183" y="621"/>
                </a:cubicBezTo>
                <a:lnTo>
                  <a:pt x="505433" y="621"/>
                </a:lnTo>
                <a:close/>
                <a:moveTo>
                  <a:pt x="391419" y="198646"/>
                </a:moveTo>
                <a:cubicBezTo>
                  <a:pt x="378846" y="189121"/>
                  <a:pt x="360939" y="191597"/>
                  <a:pt x="351414" y="204170"/>
                </a:cubicBezTo>
                <a:lnTo>
                  <a:pt x="351414" y="204170"/>
                </a:lnTo>
                <a:lnTo>
                  <a:pt x="267118" y="315613"/>
                </a:lnTo>
                <a:cubicBezTo>
                  <a:pt x="266355" y="316660"/>
                  <a:pt x="265498" y="317518"/>
                  <a:pt x="264641" y="318470"/>
                </a:cubicBezTo>
                <a:cubicBezTo>
                  <a:pt x="253592" y="329710"/>
                  <a:pt x="235495" y="329805"/>
                  <a:pt x="224255" y="318756"/>
                </a:cubicBezTo>
                <a:lnTo>
                  <a:pt x="224255" y="318756"/>
                </a:lnTo>
                <a:lnTo>
                  <a:pt x="162152" y="257415"/>
                </a:lnTo>
                <a:cubicBezTo>
                  <a:pt x="161485" y="256844"/>
                  <a:pt x="160914" y="256177"/>
                  <a:pt x="160247" y="255701"/>
                </a:cubicBezTo>
                <a:cubicBezTo>
                  <a:pt x="148055" y="245699"/>
                  <a:pt x="130053" y="247414"/>
                  <a:pt x="120052" y="259606"/>
                </a:cubicBezTo>
                <a:lnTo>
                  <a:pt x="120052" y="259606"/>
                </a:lnTo>
                <a:lnTo>
                  <a:pt x="32517" y="366095"/>
                </a:lnTo>
                <a:cubicBezTo>
                  <a:pt x="31088" y="367810"/>
                  <a:pt x="30326" y="369905"/>
                  <a:pt x="30326" y="372096"/>
                </a:cubicBezTo>
                <a:cubicBezTo>
                  <a:pt x="30326" y="377335"/>
                  <a:pt x="34612" y="381621"/>
                  <a:pt x="39851" y="381621"/>
                </a:cubicBezTo>
                <a:lnTo>
                  <a:pt x="39851" y="381621"/>
                </a:lnTo>
                <a:lnTo>
                  <a:pt x="497242" y="381621"/>
                </a:lnTo>
                <a:cubicBezTo>
                  <a:pt x="499146" y="381621"/>
                  <a:pt x="500956" y="381050"/>
                  <a:pt x="502480" y="380002"/>
                </a:cubicBezTo>
                <a:cubicBezTo>
                  <a:pt x="506862" y="377049"/>
                  <a:pt x="508005" y="371144"/>
                  <a:pt x="505147" y="366762"/>
                </a:cubicBezTo>
                <a:lnTo>
                  <a:pt x="505147" y="366762"/>
                </a:lnTo>
                <a:lnTo>
                  <a:pt x="397991" y="205504"/>
                </a:lnTo>
                <a:cubicBezTo>
                  <a:pt x="396181" y="202932"/>
                  <a:pt x="393990" y="200551"/>
                  <a:pt x="391419" y="198646"/>
                </a:cubicBezTo>
                <a:close/>
                <a:moveTo>
                  <a:pt x="95858" y="57771"/>
                </a:moveTo>
                <a:cubicBezTo>
                  <a:pt x="74808" y="57771"/>
                  <a:pt x="57758" y="74821"/>
                  <a:pt x="57758" y="95871"/>
                </a:cubicBezTo>
                <a:cubicBezTo>
                  <a:pt x="57758" y="116921"/>
                  <a:pt x="74808" y="133971"/>
                  <a:pt x="95858" y="133971"/>
                </a:cubicBezTo>
                <a:cubicBezTo>
                  <a:pt x="116908" y="133971"/>
                  <a:pt x="133958" y="116921"/>
                  <a:pt x="133958" y="95871"/>
                </a:cubicBezTo>
                <a:cubicBezTo>
                  <a:pt x="133958" y="74821"/>
                  <a:pt x="116908" y="57771"/>
                  <a:pt x="95858" y="57771"/>
                </a:cubicBezTo>
                <a:close/>
              </a:path>
            </a:pathLst>
          </a:custGeom>
          <a:solidFill>
            <a:srgbClr val="FFFFFF"/>
          </a:solidFill>
          <a:ln>
            <a:noFill/>
          </a:ln>
        </p:spPr>
        <p:txBody>
          <a:bodyPr/>
          <a:lstStyle/>
          <a:p>
            <a:endParaRPr lang="zh-CN" altLang="en-US">
              <a:latin typeface="+mn-lt"/>
              <a:ea typeface="+mn-ea"/>
              <a:cs typeface="+mn-ea"/>
              <a:sym typeface="+mn-lt"/>
            </a:endParaRPr>
          </a:p>
        </p:txBody>
      </p:sp>
      <p:sp>
        <p:nvSpPr>
          <p:cNvPr id="27" name="任意多边形 25">
            <a:extLst>
              <a:ext uri="{FF2B5EF4-FFF2-40B4-BE49-F238E27FC236}">
                <a16:creationId xmlns:a16="http://schemas.microsoft.com/office/drawing/2014/main" id="{F2D5F080-6F0A-6C42-665A-257F75C1D406}"/>
              </a:ext>
            </a:extLst>
          </p:cNvPr>
          <p:cNvSpPr/>
          <p:nvPr/>
        </p:nvSpPr>
        <p:spPr bwMode="auto">
          <a:xfrm>
            <a:off x="1951710" y="1759868"/>
            <a:ext cx="346785" cy="425306"/>
          </a:xfrm>
          <a:custGeom>
            <a:avLst/>
            <a:gdLst>
              <a:gd name="connsiteX0" fmla="*/ 283816 w 438150"/>
              <a:gd name="connsiteY0" fmla="*/ 621 h 533400"/>
              <a:gd name="connsiteX1" fmla="*/ 286102 w 438150"/>
              <a:gd name="connsiteY1" fmla="*/ 716 h 533400"/>
              <a:gd name="connsiteX2" fmla="*/ 286102 w 438150"/>
              <a:gd name="connsiteY2" fmla="*/ 124446 h 533400"/>
              <a:gd name="connsiteX3" fmla="*/ 286197 w 438150"/>
              <a:gd name="connsiteY3" fmla="*/ 126160 h 533400"/>
              <a:gd name="connsiteX4" fmla="*/ 314677 w 438150"/>
              <a:gd name="connsiteY4" fmla="*/ 153021 h 533400"/>
              <a:gd name="connsiteX5" fmla="*/ 314677 w 438150"/>
              <a:gd name="connsiteY5" fmla="*/ 153021 h 533400"/>
              <a:gd name="connsiteX6" fmla="*/ 438407 w 438150"/>
              <a:gd name="connsiteY6" fmla="*/ 153021 h 533400"/>
              <a:gd name="connsiteX7" fmla="*/ 438502 w 438150"/>
              <a:gd name="connsiteY7" fmla="*/ 155307 h 533400"/>
              <a:gd name="connsiteX8" fmla="*/ 438502 w 438150"/>
              <a:gd name="connsiteY8" fmla="*/ 505446 h 533400"/>
              <a:gd name="connsiteX9" fmla="*/ 409927 w 438150"/>
              <a:gd name="connsiteY9" fmla="*/ 534021 h 533400"/>
              <a:gd name="connsiteX10" fmla="*/ 28927 w 438150"/>
              <a:gd name="connsiteY10" fmla="*/ 534021 h 533400"/>
              <a:gd name="connsiteX11" fmla="*/ 352 w 438150"/>
              <a:gd name="connsiteY11" fmla="*/ 505446 h 533400"/>
              <a:gd name="connsiteX12" fmla="*/ 352 w 438150"/>
              <a:gd name="connsiteY12" fmla="*/ 29196 h 533400"/>
              <a:gd name="connsiteX13" fmla="*/ 28927 w 438150"/>
              <a:gd name="connsiteY13" fmla="*/ 621 h 533400"/>
              <a:gd name="connsiteX14" fmla="*/ 283816 w 438150"/>
              <a:gd name="connsiteY14" fmla="*/ 621 h 533400"/>
              <a:gd name="connsiteX15" fmla="*/ 248002 w 438150"/>
              <a:gd name="connsiteY15" fmla="*/ 200646 h 533400"/>
              <a:gd name="connsiteX16" fmla="*/ 152752 w 438150"/>
              <a:gd name="connsiteY16" fmla="*/ 200646 h 533400"/>
              <a:gd name="connsiteX17" fmla="*/ 152752 w 438150"/>
              <a:gd name="connsiteY17" fmla="*/ 410196 h 533400"/>
              <a:gd name="connsiteX18" fmla="*/ 171802 w 438150"/>
              <a:gd name="connsiteY18" fmla="*/ 410196 h 533400"/>
              <a:gd name="connsiteX19" fmla="*/ 171802 w 438150"/>
              <a:gd name="connsiteY19" fmla="*/ 314946 h 533400"/>
              <a:gd name="connsiteX20" fmla="*/ 248002 w 438150"/>
              <a:gd name="connsiteY20" fmla="*/ 314946 h 533400"/>
              <a:gd name="connsiteX21" fmla="*/ 250098 w 438150"/>
              <a:gd name="connsiteY21" fmla="*/ 314946 h 533400"/>
              <a:gd name="connsiteX22" fmla="*/ 305152 w 438150"/>
              <a:gd name="connsiteY22" fmla="*/ 257796 h 533400"/>
              <a:gd name="connsiteX23" fmla="*/ 248002 w 438150"/>
              <a:gd name="connsiteY23" fmla="*/ 200646 h 533400"/>
              <a:gd name="connsiteX24" fmla="*/ 248002 w 438150"/>
              <a:gd name="connsiteY24" fmla="*/ 200646 h 533400"/>
              <a:gd name="connsiteX25" fmla="*/ 248002 w 438150"/>
              <a:gd name="connsiteY25" fmla="*/ 219696 h 533400"/>
              <a:gd name="connsiteX26" fmla="*/ 286102 w 438150"/>
              <a:gd name="connsiteY26" fmla="*/ 257796 h 533400"/>
              <a:gd name="connsiteX27" fmla="*/ 248002 w 438150"/>
              <a:gd name="connsiteY27" fmla="*/ 295896 h 533400"/>
              <a:gd name="connsiteX28" fmla="*/ 248002 w 438150"/>
              <a:gd name="connsiteY28" fmla="*/ 295896 h 533400"/>
              <a:gd name="connsiteX29" fmla="*/ 171802 w 438150"/>
              <a:gd name="connsiteY29" fmla="*/ 295896 h 533400"/>
              <a:gd name="connsiteX30" fmla="*/ 171802 w 438150"/>
              <a:gd name="connsiteY30" fmla="*/ 219696 h 533400"/>
              <a:gd name="connsiteX31" fmla="*/ 248002 w 438150"/>
              <a:gd name="connsiteY31" fmla="*/ 219696 h 533400"/>
              <a:gd name="connsiteX32" fmla="*/ 428977 w 438150"/>
              <a:gd name="connsiteY32" fmla="*/ 133971 h 533400"/>
              <a:gd name="connsiteX33" fmla="*/ 314677 w 438150"/>
              <a:gd name="connsiteY33" fmla="*/ 133971 h 533400"/>
              <a:gd name="connsiteX34" fmla="*/ 313534 w 438150"/>
              <a:gd name="connsiteY34" fmla="*/ 133876 h 533400"/>
              <a:gd name="connsiteX35" fmla="*/ 305152 w 438150"/>
              <a:gd name="connsiteY35" fmla="*/ 124446 h 533400"/>
              <a:gd name="connsiteX36" fmla="*/ 305152 w 438150"/>
              <a:gd name="connsiteY36" fmla="*/ 124446 h 533400"/>
              <a:gd name="connsiteX37" fmla="*/ 305152 w 438150"/>
              <a:gd name="connsiteY37" fmla="*/ 10146 h 533400"/>
              <a:gd name="connsiteX38" fmla="*/ 428977 w 438150"/>
              <a:gd name="connsiteY38" fmla="*/ 133971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38150" h="533400">
                <a:moveTo>
                  <a:pt x="283816" y="621"/>
                </a:moveTo>
                <a:cubicBezTo>
                  <a:pt x="284578" y="621"/>
                  <a:pt x="285340" y="621"/>
                  <a:pt x="286102" y="716"/>
                </a:cubicBezTo>
                <a:lnTo>
                  <a:pt x="286102" y="124446"/>
                </a:lnTo>
                <a:lnTo>
                  <a:pt x="286197" y="126160"/>
                </a:lnTo>
                <a:cubicBezTo>
                  <a:pt x="287055" y="141115"/>
                  <a:pt x="299532" y="153021"/>
                  <a:pt x="314677" y="153021"/>
                </a:cubicBezTo>
                <a:lnTo>
                  <a:pt x="314677" y="153021"/>
                </a:lnTo>
                <a:lnTo>
                  <a:pt x="438407" y="153021"/>
                </a:lnTo>
                <a:cubicBezTo>
                  <a:pt x="438502" y="153783"/>
                  <a:pt x="438502" y="154545"/>
                  <a:pt x="438502" y="155307"/>
                </a:cubicBezTo>
                <a:lnTo>
                  <a:pt x="438502" y="505446"/>
                </a:lnTo>
                <a:cubicBezTo>
                  <a:pt x="438502" y="521257"/>
                  <a:pt x="425739" y="534021"/>
                  <a:pt x="409927" y="534021"/>
                </a:cubicBezTo>
                <a:lnTo>
                  <a:pt x="28927" y="534021"/>
                </a:lnTo>
                <a:cubicBezTo>
                  <a:pt x="13115" y="534021"/>
                  <a:pt x="352" y="521257"/>
                  <a:pt x="352" y="505446"/>
                </a:cubicBezTo>
                <a:lnTo>
                  <a:pt x="352" y="29196"/>
                </a:lnTo>
                <a:cubicBezTo>
                  <a:pt x="352" y="13385"/>
                  <a:pt x="13115" y="621"/>
                  <a:pt x="28927" y="621"/>
                </a:cubicBezTo>
                <a:lnTo>
                  <a:pt x="283816" y="621"/>
                </a:lnTo>
                <a:close/>
                <a:moveTo>
                  <a:pt x="248002" y="200646"/>
                </a:moveTo>
                <a:lnTo>
                  <a:pt x="152752" y="200646"/>
                </a:lnTo>
                <a:lnTo>
                  <a:pt x="152752" y="410196"/>
                </a:lnTo>
                <a:lnTo>
                  <a:pt x="171802" y="410196"/>
                </a:lnTo>
                <a:lnTo>
                  <a:pt x="171802" y="314946"/>
                </a:lnTo>
                <a:lnTo>
                  <a:pt x="248002" y="314946"/>
                </a:lnTo>
                <a:lnTo>
                  <a:pt x="250098" y="314946"/>
                </a:lnTo>
                <a:cubicBezTo>
                  <a:pt x="280673" y="313803"/>
                  <a:pt x="305152" y="288657"/>
                  <a:pt x="305152" y="257796"/>
                </a:cubicBezTo>
                <a:cubicBezTo>
                  <a:pt x="305152" y="226268"/>
                  <a:pt x="279530" y="200646"/>
                  <a:pt x="248002" y="200646"/>
                </a:cubicBezTo>
                <a:lnTo>
                  <a:pt x="248002" y="200646"/>
                </a:lnTo>
                <a:close/>
                <a:moveTo>
                  <a:pt x="248002" y="219696"/>
                </a:moveTo>
                <a:cubicBezTo>
                  <a:pt x="269052" y="219696"/>
                  <a:pt x="286102" y="236746"/>
                  <a:pt x="286102" y="257796"/>
                </a:cubicBezTo>
                <a:cubicBezTo>
                  <a:pt x="286102" y="278846"/>
                  <a:pt x="269052" y="295896"/>
                  <a:pt x="248002" y="295896"/>
                </a:cubicBezTo>
                <a:lnTo>
                  <a:pt x="248002" y="295896"/>
                </a:lnTo>
                <a:lnTo>
                  <a:pt x="171802" y="295896"/>
                </a:lnTo>
                <a:lnTo>
                  <a:pt x="171802" y="219696"/>
                </a:lnTo>
                <a:lnTo>
                  <a:pt x="248002" y="219696"/>
                </a:lnTo>
                <a:close/>
                <a:moveTo>
                  <a:pt x="428977" y="133971"/>
                </a:moveTo>
                <a:lnTo>
                  <a:pt x="314677" y="133971"/>
                </a:lnTo>
                <a:lnTo>
                  <a:pt x="313534" y="133876"/>
                </a:lnTo>
                <a:cubicBezTo>
                  <a:pt x="308772" y="133304"/>
                  <a:pt x="305152" y="129304"/>
                  <a:pt x="305152" y="124446"/>
                </a:cubicBezTo>
                <a:lnTo>
                  <a:pt x="305152" y="124446"/>
                </a:lnTo>
                <a:lnTo>
                  <a:pt x="305152" y="10146"/>
                </a:lnTo>
                <a:lnTo>
                  <a:pt x="428977" y="133971"/>
                </a:lnTo>
                <a:close/>
              </a:path>
            </a:pathLst>
          </a:custGeom>
          <a:solidFill>
            <a:srgbClr val="FFFFFF"/>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mn-lt"/>
              <a:ea typeface="+mn-ea"/>
              <a:cs typeface="+mn-ea"/>
              <a:sym typeface="+mn-lt"/>
            </a:endParaRPr>
          </a:p>
        </p:txBody>
      </p:sp>
      <p:sp>
        <p:nvSpPr>
          <p:cNvPr id="28" name="文本框 27">
            <a:extLst>
              <a:ext uri="{FF2B5EF4-FFF2-40B4-BE49-F238E27FC236}">
                <a16:creationId xmlns:a16="http://schemas.microsoft.com/office/drawing/2014/main" id="{63DE38F3-32FA-831C-440B-A09605425E01}"/>
              </a:ext>
            </a:extLst>
          </p:cNvPr>
          <p:cNvSpPr txBox="1"/>
          <p:nvPr/>
        </p:nvSpPr>
        <p:spPr>
          <a:xfrm>
            <a:off x="6241964" y="1590933"/>
            <a:ext cx="3887501" cy="626967"/>
          </a:xfrm>
          <a:prstGeom prst="rect">
            <a:avLst/>
          </a:prstGeom>
          <a:noFill/>
        </p:spPr>
        <p:txBody>
          <a:bodyPr wrap="square" rtlCol="0">
            <a:spAutoFit/>
          </a:bodyPr>
          <a:lstStyle/>
          <a:p>
            <a:r>
              <a:rPr lang="zh-CN" altLang="en-US" sz="1400" dirty="0">
                <a:latin typeface="+mn-lt"/>
                <a:ea typeface="+mn-ea"/>
                <a:cs typeface="+mn-ea"/>
                <a:sym typeface="+mn-lt"/>
              </a:rPr>
              <a:t>多轮对话：</a:t>
            </a:r>
            <a:r>
              <a:rPr lang="zh-CN" altLang="en-US" sz="1400" b="0" i="0" dirty="0">
                <a:effectLst/>
                <a:latin typeface="TencentSans W3" panose="020C04030202040F0204" pitchFamily="34" charset="-122"/>
                <a:ea typeface="TencentSans W3" panose="020C04030202040F0204" pitchFamily="34" charset="-122"/>
              </a:rPr>
              <a:t>具备上下文理解和长文记忆能力，流畅完成各专业领域的多轮问答</a:t>
            </a:r>
            <a:endParaRPr lang="zh-CN" altLang="en-US" sz="1400" dirty="0">
              <a:latin typeface="TencentSans W3" panose="020C04030202040F0204" pitchFamily="34" charset="-122"/>
              <a:ea typeface="TencentSans W3" panose="020C04030202040F0204" pitchFamily="34" charset="-122"/>
              <a:cs typeface="+mn-ea"/>
              <a:sym typeface="+mn-lt"/>
            </a:endParaRPr>
          </a:p>
        </p:txBody>
      </p:sp>
      <p:sp>
        <p:nvSpPr>
          <p:cNvPr id="29" name="文本框 28">
            <a:extLst>
              <a:ext uri="{FF2B5EF4-FFF2-40B4-BE49-F238E27FC236}">
                <a16:creationId xmlns:a16="http://schemas.microsoft.com/office/drawing/2014/main" id="{381DD177-FC5C-36E3-95C8-4BF7A1B98BC8}"/>
              </a:ext>
            </a:extLst>
          </p:cNvPr>
          <p:cNvSpPr txBox="1"/>
          <p:nvPr/>
        </p:nvSpPr>
        <p:spPr>
          <a:xfrm>
            <a:off x="6241964" y="2571288"/>
            <a:ext cx="3887501" cy="626967"/>
          </a:xfrm>
          <a:prstGeom prst="rect">
            <a:avLst/>
          </a:prstGeom>
          <a:noFill/>
        </p:spPr>
        <p:txBody>
          <a:bodyPr wrap="square" rtlCol="0">
            <a:spAutoFit/>
          </a:bodyPr>
          <a:lstStyle/>
          <a:p>
            <a:r>
              <a:rPr lang="zh-CN" altLang="en-US" sz="1400" dirty="0">
                <a:latin typeface="+mn-lt"/>
                <a:ea typeface="+mn-ea"/>
                <a:cs typeface="+mn-ea"/>
                <a:sym typeface="+mn-lt"/>
              </a:rPr>
              <a:t>内容创作</a:t>
            </a:r>
            <a:r>
              <a:rPr lang="zh-CN" altLang="en-US" sz="1400" dirty="0">
                <a:latin typeface="+mn-ea"/>
                <a:ea typeface="+mn-ea"/>
                <a:cs typeface="+mn-ea"/>
                <a:sym typeface="+mn-lt"/>
              </a:rPr>
              <a:t>：</a:t>
            </a:r>
            <a:r>
              <a:rPr lang="zh-CN" altLang="en-US" sz="1400" b="0" i="0" dirty="0">
                <a:effectLst/>
                <a:latin typeface="TencentSans W3" panose="020C04030202040F0204" pitchFamily="34" charset="-122"/>
                <a:ea typeface="TencentSans W3" panose="020C04030202040F0204" pitchFamily="34" charset="-122"/>
              </a:rPr>
              <a:t>支持文学创作、文本概要、角色扮演能力，流畅、规范、中立、客观</a:t>
            </a:r>
            <a:endParaRPr lang="zh-CN" altLang="en-US" sz="1400" dirty="0">
              <a:latin typeface="TencentSans W3" panose="020C04030202040F0204" pitchFamily="34" charset="-122"/>
              <a:ea typeface="TencentSans W3" panose="020C04030202040F0204" pitchFamily="34" charset="-122"/>
              <a:cs typeface="+mn-ea"/>
              <a:sym typeface="+mn-lt"/>
            </a:endParaRPr>
          </a:p>
        </p:txBody>
      </p:sp>
      <p:sp>
        <p:nvSpPr>
          <p:cNvPr id="30" name="文本框 29">
            <a:extLst>
              <a:ext uri="{FF2B5EF4-FFF2-40B4-BE49-F238E27FC236}">
                <a16:creationId xmlns:a16="http://schemas.microsoft.com/office/drawing/2014/main" id="{E58D8473-4559-1534-0D11-978E7BFD6C58}"/>
              </a:ext>
            </a:extLst>
          </p:cNvPr>
          <p:cNvSpPr txBox="1"/>
          <p:nvPr/>
        </p:nvSpPr>
        <p:spPr>
          <a:xfrm>
            <a:off x="6241964" y="3551643"/>
            <a:ext cx="3887501" cy="1187120"/>
          </a:xfrm>
          <a:prstGeom prst="rect">
            <a:avLst/>
          </a:prstGeom>
          <a:noFill/>
        </p:spPr>
        <p:txBody>
          <a:bodyPr wrap="square" rtlCol="0">
            <a:spAutoFit/>
          </a:bodyPr>
          <a:lstStyle/>
          <a:p>
            <a:r>
              <a:rPr lang="zh-CN" altLang="en-US" sz="1400" dirty="0">
                <a:latin typeface="+mn-lt"/>
                <a:ea typeface="+mn-ea"/>
                <a:cs typeface="+mn-ea"/>
                <a:sym typeface="+mn-lt"/>
              </a:rPr>
              <a:t>逻辑推理：</a:t>
            </a:r>
            <a:r>
              <a:rPr lang="zh-CN" altLang="en-US" sz="1400" b="0" i="0" dirty="0">
                <a:effectLst/>
                <a:latin typeface="TencentSans W3" panose="020C04030202040F0204" pitchFamily="34" charset="-122"/>
                <a:ea typeface="TencentSans W3" panose="020C04030202040F0204" pitchFamily="34" charset="-122"/>
              </a:rPr>
              <a:t>准确理解用户意图，基于输入数据或信息进行推理、分析</a:t>
            </a:r>
            <a:endParaRPr lang="zh-CN" altLang="en-US" sz="1400" dirty="0">
              <a:latin typeface="TencentSans W3" panose="020C04030202040F0204" pitchFamily="34" charset="-122"/>
              <a:ea typeface="TencentSans W3" panose="020C04030202040F0204" pitchFamily="34" charset="-122"/>
              <a:cs typeface="+mn-ea"/>
              <a:sym typeface="+mn-lt"/>
            </a:endParaRPr>
          </a:p>
          <a:p>
            <a:br>
              <a:rPr lang="zh-CN" altLang="en-US" sz="1400" dirty="0">
                <a:latin typeface="+mn-lt"/>
                <a:ea typeface="+mn-ea"/>
                <a:cs typeface="+mn-ea"/>
                <a:sym typeface="+mn-lt"/>
              </a:rPr>
            </a:br>
            <a:endParaRPr lang="en-US" altLang="zh-CN" sz="1400" b="1" dirty="0">
              <a:solidFill>
                <a:schemeClr val="accent1"/>
              </a:solidFill>
              <a:latin typeface="+mn-lt"/>
              <a:ea typeface="+mn-ea"/>
              <a:cs typeface="+mn-ea"/>
              <a:sym typeface="+mn-lt"/>
            </a:endParaRPr>
          </a:p>
        </p:txBody>
      </p:sp>
      <p:sp>
        <p:nvSpPr>
          <p:cNvPr id="31" name="文本框 30">
            <a:extLst>
              <a:ext uri="{FF2B5EF4-FFF2-40B4-BE49-F238E27FC236}">
                <a16:creationId xmlns:a16="http://schemas.microsoft.com/office/drawing/2014/main" id="{1C896FE9-E9D3-EC48-C203-41DB66BC79B4}"/>
              </a:ext>
            </a:extLst>
          </p:cNvPr>
          <p:cNvSpPr txBox="1"/>
          <p:nvPr/>
        </p:nvSpPr>
        <p:spPr>
          <a:xfrm>
            <a:off x="6241964" y="4531998"/>
            <a:ext cx="4022864" cy="626967"/>
          </a:xfrm>
          <a:prstGeom prst="rect">
            <a:avLst/>
          </a:prstGeom>
          <a:noFill/>
        </p:spPr>
        <p:txBody>
          <a:bodyPr wrap="square" rtlCol="0">
            <a:spAutoFit/>
          </a:bodyPr>
          <a:lstStyle/>
          <a:p>
            <a:r>
              <a:rPr lang="zh-CN" altLang="en-US" sz="1400" dirty="0">
                <a:latin typeface="+mn-lt"/>
                <a:ea typeface="+mn-ea"/>
                <a:cs typeface="+mn-ea"/>
                <a:sym typeface="+mn-lt"/>
              </a:rPr>
              <a:t>知识增强：</a:t>
            </a:r>
            <a:r>
              <a:rPr lang="zh-CN" altLang="en-US" sz="1400" b="0" i="0" dirty="0">
                <a:effectLst/>
                <a:latin typeface="TencentSans W3" panose="020C04030202040F0204" pitchFamily="34" charset="-122"/>
                <a:ea typeface="TencentSans W3" panose="020C04030202040F0204" pitchFamily="34" charset="-122"/>
              </a:rPr>
              <a:t>有效解决事实性、时效性问题，提升内容生成效果</a:t>
            </a:r>
            <a:endParaRPr lang="zh-CN" altLang="en-US" sz="1400" dirty="0">
              <a:latin typeface="TencentSans W3" panose="020C04030202040F0204" pitchFamily="34" charset="-122"/>
              <a:ea typeface="TencentSans W3" panose="020C04030202040F0204" pitchFamily="34" charset="-122"/>
              <a:cs typeface="+mn-ea"/>
              <a:sym typeface="+mn-lt"/>
            </a:endParaRPr>
          </a:p>
        </p:txBody>
      </p:sp>
      <p:pic>
        <p:nvPicPr>
          <p:cNvPr id="6" name="图片 5">
            <a:extLst>
              <a:ext uri="{FF2B5EF4-FFF2-40B4-BE49-F238E27FC236}">
                <a16:creationId xmlns:a16="http://schemas.microsoft.com/office/drawing/2014/main" id="{7762F9D0-E0E7-3A56-D28E-732C49449A88}"/>
              </a:ext>
            </a:extLst>
          </p:cNvPr>
          <p:cNvPicPr>
            <a:picLocks noChangeAspect="1"/>
          </p:cNvPicPr>
          <p:nvPr/>
        </p:nvPicPr>
        <p:blipFill>
          <a:blip r:embed="rId8"/>
          <a:stretch>
            <a:fillRect/>
          </a:stretch>
        </p:blipFill>
        <p:spPr>
          <a:xfrm>
            <a:off x="1927171" y="1755228"/>
            <a:ext cx="832971" cy="733807"/>
          </a:xfrm>
          <a:prstGeom prst="rect">
            <a:avLst/>
          </a:prstGeom>
        </p:spPr>
      </p:pic>
      <p:pic>
        <p:nvPicPr>
          <p:cNvPr id="11" name="图片 10">
            <a:extLst>
              <a:ext uri="{FF2B5EF4-FFF2-40B4-BE49-F238E27FC236}">
                <a16:creationId xmlns:a16="http://schemas.microsoft.com/office/drawing/2014/main" id="{B1C69E50-62BF-16C6-1A26-AC4079CCEA0D}"/>
              </a:ext>
            </a:extLst>
          </p:cNvPr>
          <p:cNvPicPr>
            <a:picLocks noChangeAspect="1"/>
          </p:cNvPicPr>
          <p:nvPr/>
        </p:nvPicPr>
        <p:blipFill>
          <a:blip r:embed="rId9"/>
          <a:stretch>
            <a:fillRect/>
          </a:stretch>
        </p:blipFill>
        <p:spPr>
          <a:xfrm>
            <a:off x="2779488" y="2542686"/>
            <a:ext cx="909615" cy="723979"/>
          </a:xfrm>
          <a:prstGeom prst="rect">
            <a:avLst/>
          </a:prstGeom>
        </p:spPr>
      </p:pic>
      <p:pic>
        <p:nvPicPr>
          <p:cNvPr id="34" name="图片 33">
            <a:extLst>
              <a:ext uri="{FF2B5EF4-FFF2-40B4-BE49-F238E27FC236}">
                <a16:creationId xmlns:a16="http://schemas.microsoft.com/office/drawing/2014/main" id="{194ED477-5E8B-5CFA-3D7C-BCDBEE5D6BFA}"/>
              </a:ext>
            </a:extLst>
          </p:cNvPr>
          <p:cNvPicPr>
            <a:picLocks noChangeAspect="1"/>
          </p:cNvPicPr>
          <p:nvPr/>
        </p:nvPicPr>
        <p:blipFill>
          <a:blip r:embed="rId10"/>
          <a:stretch>
            <a:fillRect/>
          </a:stretch>
        </p:blipFill>
        <p:spPr>
          <a:xfrm>
            <a:off x="3559460" y="3420509"/>
            <a:ext cx="822782" cy="822782"/>
          </a:xfrm>
          <a:prstGeom prst="rect">
            <a:avLst/>
          </a:prstGeom>
        </p:spPr>
      </p:pic>
      <p:pic>
        <p:nvPicPr>
          <p:cNvPr id="35" name="图片 34">
            <a:extLst>
              <a:ext uri="{FF2B5EF4-FFF2-40B4-BE49-F238E27FC236}">
                <a16:creationId xmlns:a16="http://schemas.microsoft.com/office/drawing/2014/main" id="{B9967C6B-81E9-AA24-AF15-1189AF89B47D}"/>
              </a:ext>
            </a:extLst>
          </p:cNvPr>
          <p:cNvPicPr>
            <a:picLocks noChangeAspect="1"/>
          </p:cNvPicPr>
          <p:nvPr/>
        </p:nvPicPr>
        <p:blipFill>
          <a:blip r:embed="rId11"/>
          <a:stretch>
            <a:fillRect/>
          </a:stretch>
        </p:blipFill>
        <p:spPr>
          <a:xfrm>
            <a:off x="2779488" y="4233604"/>
            <a:ext cx="822781" cy="822781"/>
          </a:xfrm>
          <a:prstGeom prst="rect">
            <a:avLst/>
          </a:prstGeom>
        </p:spPr>
      </p:pic>
    </p:spTree>
    <p:extLst>
      <p:ext uri="{BB962C8B-B14F-4D97-AF65-F5344CB8AC3E}">
        <p14:creationId xmlns:p14="http://schemas.microsoft.com/office/powerpoint/2010/main" val="399368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6" grpId="0" animBg="1"/>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3394710" y="2753995"/>
            <a:ext cx="697230" cy="83693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2"/>
            </p:custDataLst>
          </p:nvPr>
        </p:nvSpPr>
        <p:spPr>
          <a:xfrm>
            <a:off x="2983865" y="3088005"/>
            <a:ext cx="981075" cy="107823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文本框 1"/>
          <p:cNvSpPr txBox="1"/>
          <p:nvPr/>
        </p:nvSpPr>
        <p:spPr>
          <a:xfrm>
            <a:off x="4448175" y="2633980"/>
            <a:ext cx="5742305" cy="819648"/>
          </a:xfrm>
          <a:prstGeom prst="rect">
            <a:avLst/>
          </a:prstGeom>
          <a:noFill/>
        </p:spPr>
        <p:txBody>
          <a:bodyPr wrap="square" rtlCol="0">
            <a:spAutoFit/>
          </a:bodyPr>
          <a:lstStyle/>
          <a:p>
            <a:r>
              <a:rPr lang="en-US" altLang="zh-CN" sz="4000" dirty="0" err="1">
                <a:solidFill>
                  <a:srgbClr val="026DFF"/>
                </a:solidFill>
                <a:latin typeface="+mn-lt"/>
                <a:ea typeface="+mn-ea"/>
                <a:cs typeface="+mn-ea"/>
                <a:sym typeface="+mn-lt"/>
              </a:rPr>
              <a:t>AIGC</a:t>
            </a:r>
            <a:r>
              <a:rPr lang="zh-CN" altLang="en-US" sz="4000" dirty="0">
                <a:solidFill>
                  <a:srgbClr val="026DFF"/>
                </a:solidFill>
                <a:latin typeface="+mn-lt"/>
                <a:ea typeface="+mn-ea"/>
                <a:cs typeface="+mn-ea"/>
                <a:sym typeface="+mn-lt"/>
              </a:rPr>
              <a:t>的应用场景</a:t>
            </a:r>
          </a:p>
        </p:txBody>
      </p:sp>
      <p:sp>
        <p:nvSpPr>
          <p:cNvPr id="5" name="矩形 4"/>
          <p:cNvSpPr/>
          <p:nvPr/>
        </p:nvSpPr>
        <p:spPr>
          <a:xfrm>
            <a:off x="4493794" y="3644739"/>
            <a:ext cx="4878806" cy="507831"/>
          </a:xfrm>
          <a:prstGeom prst="rect">
            <a:avLst/>
          </a:prstGeom>
        </p:spPr>
        <p:txBody>
          <a:bodyPr wrap="square">
            <a:spAutoFit/>
          </a:bodyPr>
          <a:lstStyle/>
          <a:p>
            <a:pPr>
              <a:lnSpc>
                <a:spcPct val="150000"/>
              </a:lnSpc>
            </a:pPr>
            <a:r>
              <a:rPr lang="en-US" altLang="zh-CN" dirty="0">
                <a:solidFill>
                  <a:schemeClr val="bg1">
                    <a:lumMod val="50000"/>
                  </a:schemeClr>
                </a:solidFill>
                <a:latin typeface="+mn-lt"/>
                <a:ea typeface="+mn-ea"/>
                <a:cs typeface="+mn-ea"/>
                <a:sym typeface="+mn-lt"/>
              </a:rPr>
              <a:t>AI</a:t>
            </a:r>
            <a:r>
              <a:rPr lang="zh-CN" altLang="en-US" dirty="0">
                <a:solidFill>
                  <a:schemeClr val="bg1">
                    <a:lumMod val="50000"/>
                  </a:schemeClr>
                </a:solidFill>
                <a:latin typeface="+mn-lt"/>
                <a:ea typeface="+mn-ea"/>
                <a:cs typeface="+mn-ea"/>
                <a:sym typeface="+mn-lt"/>
              </a:rPr>
              <a:t>解决实际问题，提高效率、降低成本</a:t>
            </a:r>
          </a:p>
        </p:txBody>
      </p:sp>
      <p:sp>
        <p:nvSpPr>
          <p:cNvPr id="6" name="矩形 5"/>
          <p:cNvSpPr/>
          <p:nvPr>
            <p:custDataLst>
              <p:tags r:id="rId3"/>
            </p:custDataLst>
          </p:nvPr>
        </p:nvSpPr>
        <p:spPr>
          <a:xfrm>
            <a:off x="2800350" y="2887980"/>
            <a:ext cx="1165225" cy="97917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4"/>
            </p:custDataLst>
          </p:nvPr>
        </p:nvSpPr>
        <p:spPr>
          <a:xfrm>
            <a:off x="3138170" y="3039110"/>
            <a:ext cx="508000" cy="821055"/>
          </a:xfrm>
          <a:prstGeom prst="rect">
            <a:avLst/>
          </a:prstGeom>
          <a:noFill/>
        </p:spPr>
        <p:txBody>
          <a:bodyPr wrap="none" rtlCol="0">
            <a:noAutofit/>
          </a:bodyPr>
          <a:lstStyle/>
          <a:p>
            <a:pPr algn="ctr"/>
            <a:r>
              <a:rPr lang="en-US" altLang="zh-CN" sz="2700" dirty="0">
                <a:solidFill>
                  <a:schemeClr val="bg1"/>
                </a:solidFill>
                <a:latin typeface="+mn-lt"/>
                <a:ea typeface="+mn-ea"/>
                <a:cs typeface="+mn-ea"/>
                <a:sym typeface="+mn-lt"/>
              </a:rPr>
              <a:t>2</a:t>
            </a:r>
            <a:endParaRPr lang="en-US" altLang="zh-CN" sz="2700" b="1" dirty="0">
              <a:solidFill>
                <a:schemeClr val="bg1"/>
              </a:solidFill>
              <a:latin typeface="+mn-lt"/>
              <a:ea typeface="+mn-ea"/>
              <a:cs typeface="+mn-ea"/>
              <a:sym typeface="+mn-lt"/>
            </a:endParaRPr>
          </a:p>
        </p:txBody>
      </p:sp>
      <p:sp>
        <p:nvSpPr>
          <p:cNvPr id="9" name="矩形 8"/>
          <p:cNvSpPr/>
          <p:nvPr>
            <p:custDataLst>
              <p:tags r:id="rId5"/>
            </p:custDataLst>
          </p:nvPr>
        </p:nvSpPr>
        <p:spPr>
          <a:xfrm>
            <a:off x="4498340" y="3378835"/>
            <a:ext cx="4138930" cy="368947"/>
          </a:xfrm>
          <a:prstGeom prst="rect">
            <a:avLst/>
          </a:prstGeom>
        </p:spPr>
        <p:txBody>
          <a:bodyPr wrap="square">
            <a:spAutoFit/>
          </a:bodyPr>
          <a:lstStyle/>
          <a:p>
            <a:pPr algn="l">
              <a:lnSpc>
                <a:spcPct val="150000"/>
              </a:lnSpc>
            </a:pPr>
            <a:r>
              <a:rPr lang="en-US" altLang="zh-CN" sz="1350" dirty="0">
                <a:solidFill>
                  <a:schemeClr val="bg1">
                    <a:lumMod val="95000"/>
                  </a:schemeClr>
                </a:solidFill>
                <a:latin typeface="+mn-lt"/>
                <a:ea typeface="+mn-ea"/>
                <a:cs typeface="+mn-ea"/>
                <a:sym typeface="+mn-lt"/>
              </a:rPr>
              <a:t>........................................................................</a:t>
            </a:r>
          </a:p>
        </p:txBody>
      </p:sp>
      <p:sp>
        <p:nvSpPr>
          <p:cNvPr id="11" name="矩形 10"/>
          <p:cNvSpPr/>
          <p:nvPr>
            <p:custDataLst>
              <p:tags r:id="rId6"/>
            </p:custDataLst>
          </p:nvPr>
        </p:nvSpPr>
        <p:spPr>
          <a:xfrm>
            <a:off x="3964940" y="2702560"/>
            <a:ext cx="182880" cy="18542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p:nvPr>
            <p:custDataLst>
              <p:tags r:id="rId1"/>
            </p:custDataLst>
          </p:nvPr>
        </p:nvSpPr>
        <p:spPr>
          <a:xfrm>
            <a:off x="1609434" y="7887"/>
            <a:ext cx="3158296" cy="589578"/>
          </a:xfrm>
          <a:prstGeom prst="rect">
            <a:avLst/>
          </a:prstGeom>
        </p:spPr>
        <p:txBody>
          <a:bodyPr vert="horz" lIns="91440" tIns="45720" rIns="91440" bIns="45720" anchor="b">
            <a:normAutofit/>
          </a:bodyPr>
          <a:lstStyle>
            <a:lvl1pPr marL="0" lvl="0" algn="ctr" defTabSz="914400">
              <a:lnSpc>
                <a:spcPct val="130000"/>
              </a:lnSpc>
              <a:spcBef>
                <a:spcPct val="0"/>
              </a:spcBef>
              <a:buNone/>
              <a:defRPr sz="6000" kern="1200">
                <a:solidFill>
                  <a:schemeClr val="tx1"/>
                </a:solidFill>
                <a:latin typeface="微软雅黑" panose="020B0503020204020204" charset="-122"/>
                <a:ea typeface="微软雅黑" panose="020B0503020204020204" charset="-122"/>
              </a:defRPr>
            </a:lvl1pPr>
            <a:lvl2pPr marL="457200" lvl="1" algn="l" defTabSz="914400">
              <a:lnSpc>
                <a:spcPct val="130000"/>
              </a:lnSpc>
              <a:defRPr sz="1800" kern="1200">
                <a:solidFill>
                  <a:schemeClr val="tx1"/>
                </a:solidFill>
                <a:latin typeface="微软雅黑" panose="020B0503020204020204" charset="-122"/>
                <a:ea typeface="微软雅黑" panose="020B0503020204020204" charset="-122"/>
              </a:defRPr>
            </a:lvl2pPr>
            <a:lvl3pPr marL="914400" lvl="2" algn="l" defTabSz="914400">
              <a:lnSpc>
                <a:spcPct val="130000"/>
              </a:lnSpc>
              <a:defRPr sz="1800" kern="1200">
                <a:solidFill>
                  <a:schemeClr val="tx1"/>
                </a:solidFill>
                <a:latin typeface="微软雅黑" panose="020B0503020204020204" charset="-122"/>
                <a:ea typeface="微软雅黑" panose="020B0503020204020204" charset="-122"/>
              </a:defRPr>
            </a:lvl3pPr>
            <a:lvl4pPr marL="1371600" lvl="3" algn="l" defTabSz="914400">
              <a:lnSpc>
                <a:spcPct val="130000"/>
              </a:lnSpc>
              <a:defRPr sz="1800" kern="1200">
                <a:solidFill>
                  <a:schemeClr val="tx1"/>
                </a:solidFill>
                <a:latin typeface="微软雅黑" panose="020B0503020204020204" charset="-122"/>
                <a:ea typeface="微软雅黑" panose="020B0503020204020204" charset="-122"/>
              </a:defRPr>
            </a:lvl4pPr>
            <a:lvl5pPr marL="1828800" lvl="4" algn="l" defTabSz="914400">
              <a:lnSpc>
                <a:spcPct val="130000"/>
              </a:lnSpc>
              <a:defRPr sz="1800" kern="1200">
                <a:solidFill>
                  <a:schemeClr val="tx1"/>
                </a:solidFill>
                <a:latin typeface="微软雅黑" panose="020B0503020204020204" charset="-122"/>
                <a:ea typeface="微软雅黑" panose="020B0503020204020204" charset="-122"/>
              </a:defRPr>
            </a:lvl5pPr>
            <a:lvl6pPr marL="2286000" lvl="5" algn="l" defTabSz="914400">
              <a:lnSpc>
                <a:spcPct val="130000"/>
              </a:lnSpc>
              <a:defRPr sz="1800" kern="1200">
                <a:solidFill>
                  <a:schemeClr val="tx1"/>
                </a:solidFill>
                <a:latin typeface="微软雅黑" panose="020B0503020204020204" charset="-122"/>
                <a:ea typeface="微软雅黑" panose="020B0503020204020204" charset="-122"/>
              </a:defRPr>
            </a:lvl6pPr>
            <a:lvl7pPr marL="2743200" lvl="6" algn="l" defTabSz="914400">
              <a:lnSpc>
                <a:spcPct val="130000"/>
              </a:lnSpc>
              <a:defRPr sz="1800" kern="1200">
                <a:solidFill>
                  <a:schemeClr val="tx1"/>
                </a:solidFill>
                <a:latin typeface="微软雅黑" panose="020B0503020204020204" charset="-122"/>
                <a:ea typeface="微软雅黑" panose="020B0503020204020204" charset="-122"/>
              </a:defRPr>
            </a:lvl7pPr>
            <a:lvl8pPr marL="3200400" lvl="7" algn="l" defTabSz="914400">
              <a:lnSpc>
                <a:spcPct val="130000"/>
              </a:lnSpc>
              <a:defRPr sz="1800" kern="1200">
                <a:solidFill>
                  <a:schemeClr val="tx1"/>
                </a:solidFill>
                <a:latin typeface="微软雅黑" panose="020B0503020204020204" charset="-122"/>
                <a:ea typeface="微软雅黑" panose="020B0503020204020204" charset="-122"/>
              </a:defRPr>
            </a:lvl8pPr>
            <a:lvl9pPr marL="3657600" lvl="8" algn="l" defTabSz="914400">
              <a:lnSpc>
                <a:spcPct val="130000"/>
              </a:lnSpc>
              <a:defRPr sz="1800" kern="1200">
                <a:solidFill>
                  <a:schemeClr val="tx1"/>
                </a:solidFill>
                <a:latin typeface="微软雅黑" panose="020B0503020204020204" charset="-122"/>
                <a:ea typeface="微软雅黑" panose="020B0503020204020204" charset="-122"/>
              </a:defRPr>
            </a:lvl9pPr>
          </a:lstStyle>
          <a:p>
            <a:pPr algn="l"/>
            <a:r>
              <a:rPr lang="en-US" altLang="zh-CN" sz="1800" b="1" dirty="0" err="1">
                <a:solidFill>
                  <a:srgbClr val="026DFF"/>
                </a:solidFill>
                <a:latin typeface="+mn-lt"/>
                <a:ea typeface="+mn-ea"/>
                <a:cs typeface="+mn-ea"/>
                <a:sym typeface="+mn-lt"/>
              </a:rPr>
              <a:t>AIGC</a:t>
            </a:r>
            <a:r>
              <a:rPr lang="zh-CN" altLang="en-US" sz="1800" b="1" dirty="0">
                <a:solidFill>
                  <a:srgbClr val="026DFF"/>
                </a:solidFill>
                <a:latin typeface="+mn-lt"/>
                <a:ea typeface="+mn-ea"/>
                <a:cs typeface="+mn-ea"/>
                <a:sym typeface="+mn-lt"/>
              </a:rPr>
              <a:t>在影视行业应用</a:t>
            </a:r>
            <a:endParaRPr lang="zh-CN" altLang="en-US" sz="1800" b="1" i="0" strike="noStrike" spc="0" dirty="0">
              <a:solidFill>
                <a:srgbClr val="026DFF"/>
              </a:solidFill>
              <a:latin typeface="+mn-lt"/>
              <a:ea typeface="+mn-ea"/>
              <a:cs typeface="+mn-ea"/>
              <a:sym typeface="+mn-lt"/>
            </a:endParaRPr>
          </a:p>
        </p:txBody>
      </p:sp>
      <p:grpSp>
        <p:nvGrpSpPr>
          <p:cNvPr id="10" name="组合 9"/>
          <p:cNvGrpSpPr/>
          <p:nvPr/>
        </p:nvGrpSpPr>
        <p:grpSpPr>
          <a:xfrm>
            <a:off x="-635" y="201644"/>
            <a:ext cx="1457960" cy="514350"/>
            <a:chOff x="-1" y="1223"/>
            <a:chExt cx="2296" cy="810"/>
          </a:xfrm>
        </p:grpSpPr>
        <p:sp>
          <p:nvSpPr>
            <p:cNvPr id="32" name="矩形 31"/>
            <p:cNvSpPr/>
            <p:nvPr>
              <p:custDataLst>
                <p:tags r:id="rId3"/>
              </p:custDataLst>
            </p:nvPr>
          </p:nvSpPr>
          <p:spPr>
            <a:xfrm>
              <a:off x="983" y="1223"/>
              <a:ext cx="1313" cy="81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4"/>
              </p:custDataLst>
            </p:nvPr>
          </p:nvSpPr>
          <p:spPr>
            <a:xfrm>
              <a:off x="684" y="1223"/>
              <a:ext cx="1023" cy="81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矩形 1"/>
            <p:cNvSpPr/>
            <p:nvPr>
              <p:custDataLst>
                <p:tags r:id="rId5"/>
              </p:custDataLst>
            </p:nvPr>
          </p:nvSpPr>
          <p:spPr>
            <a:xfrm>
              <a:off x="-1" y="1223"/>
              <a:ext cx="1307" cy="81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6"/>
              </p:custDataLst>
            </p:nvPr>
          </p:nvSpPr>
          <p:spPr>
            <a:xfrm>
              <a:off x="699" y="1233"/>
              <a:ext cx="424" cy="679"/>
            </a:xfrm>
            <a:prstGeom prst="rect">
              <a:avLst/>
            </a:prstGeom>
            <a:noFill/>
          </p:spPr>
          <p:txBody>
            <a:bodyPr wrap="none" rtlCol="0">
              <a:noAutofit/>
            </a:bodyPr>
            <a:lstStyle/>
            <a:p>
              <a:pPr algn="ctr"/>
              <a:r>
                <a:rPr lang="en-US" altLang="zh-CN" dirty="0">
                  <a:solidFill>
                    <a:schemeClr val="bg1"/>
                  </a:solidFill>
                  <a:latin typeface="+mn-lt"/>
                  <a:ea typeface="+mn-ea"/>
                  <a:cs typeface="+mn-ea"/>
                  <a:sym typeface="+mn-lt"/>
                </a:rPr>
                <a:t>2</a:t>
              </a:r>
              <a:endParaRPr lang="en-US" altLang="zh-CN" b="1" dirty="0">
                <a:solidFill>
                  <a:schemeClr val="bg1"/>
                </a:solidFill>
                <a:latin typeface="+mn-lt"/>
                <a:ea typeface="+mn-ea"/>
                <a:cs typeface="+mn-ea"/>
                <a:sym typeface="+mn-lt"/>
              </a:endParaRPr>
            </a:p>
          </p:txBody>
        </p:sp>
      </p:grpSp>
      <p:sp>
        <p:nvSpPr>
          <p:cNvPr id="9" name="矩形 8"/>
          <p:cNvSpPr/>
          <p:nvPr>
            <p:custDataLst>
              <p:tags r:id="rId2"/>
            </p:custDataLst>
          </p:nvPr>
        </p:nvSpPr>
        <p:spPr>
          <a:xfrm>
            <a:off x="1619250" y="341344"/>
            <a:ext cx="5046345" cy="368947"/>
          </a:xfrm>
          <a:prstGeom prst="rect">
            <a:avLst/>
          </a:prstGeom>
        </p:spPr>
        <p:txBody>
          <a:bodyPr wrap="square">
            <a:spAutoFit/>
          </a:bodyPr>
          <a:lstStyle/>
          <a:p>
            <a:pPr algn="l">
              <a:lnSpc>
                <a:spcPct val="150000"/>
              </a:lnSpc>
            </a:pPr>
            <a:r>
              <a:rPr lang="en-US" altLang="zh-CN" sz="1350" dirty="0">
                <a:solidFill>
                  <a:schemeClr val="bg1">
                    <a:lumMod val="85000"/>
                  </a:schemeClr>
                </a:solidFill>
                <a:latin typeface="+mn-lt"/>
                <a:ea typeface="+mn-ea"/>
                <a:cs typeface="+mn-ea"/>
                <a:sym typeface="+mn-lt"/>
              </a:rPr>
              <a:t>.</a:t>
            </a:r>
            <a:r>
              <a:rPr lang="en-US" altLang="zh-CN" sz="1350" dirty="0">
                <a:solidFill>
                  <a:schemeClr val="bg1">
                    <a:lumMod val="95000"/>
                  </a:schemeClr>
                </a:solidFill>
                <a:latin typeface="+mn-lt"/>
                <a:ea typeface="+mn-ea"/>
                <a:cs typeface="+mn-ea"/>
                <a:sym typeface="+mn-lt"/>
              </a:rPr>
              <a:t>..........................................................................</a:t>
            </a:r>
            <a:r>
              <a:rPr lang="en-US" altLang="zh-CN" sz="1350" dirty="0">
                <a:solidFill>
                  <a:schemeClr val="bg1">
                    <a:lumMod val="85000"/>
                  </a:schemeClr>
                </a:solidFill>
                <a:latin typeface="+mn-lt"/>
                <a:ea typeface="+mn-ea"/>
                <a:cs typeface="+mn-ea"/>
                <a:sym typeface="+mn-lt"/>
              </a:rPr>
              <a:t>.</a:t>
            </a:r>
          </a:p>
        </p:txBody>
      </p:sp>
      <p:sp>
        <p:nvSpPr>
          <p:cNvPr id="12" name="Cloned shape 2">
            <a:extLst>
              <a:ext uri="{FF2B5EF4-FFF2-40B4-BE49-F238E27FC236}">
                <a16:creationId xmlns:a16="http://schemas.microsoft.com/office/drawing/2014/main" id="{055AE7C9-9D2C-2532-726B-A13B78D8048E}"/>
              </a:ext>
            </a:extLst>
          </p:cNvPr>
          <p:cNvSpPr/>
          <p:nvPr/>
        </p:nvSpPr>
        <p:spPr>
          <a:xfrm>
            <a:off x="717364" y="2108700"/>
            <a:ext cx="3409950" cy="40132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zh-CN" altLang="en-US">
              <a:cs typeface="+mn-ea"/>
              <a:sym typeface="+mn-lt"/>
            </a:endParaRPr>
          </a:p>
        </p:txBody>
      </p:sp>
      <p:sp>
        <p:nvSpPr>
          <p:cNvPr id="13" name="Cloned shape 3">
            <a:extLst>
              <a:ext uri="{FF2B5EF4-FFF2-40B4-BE49-F238E27FC236}">
                <a16:creationId xmlns:a16="http://schemas.microsoft.com/office/drawing/2014/main" id="{1B708B70-D588-FD00-2BAE-69F56B02DD77}"/>
              </a:ext>
            </a:extLst>
          </p:cNvPr>
          <p:cNvSpPr/>
          <p:nvPr/>
        </p:nvSpPr>
        <p:spPr>
          <a:xfrm>
            <a:off x="925326" y="1651500"/>
            <a:ext cx="2994025" cy="3619500"/>
          </a:xfrm>
          <a:prstGeom prst="wedgeRectCallout">
            <a:avLst>
              <a:gd name="adj1" fmla="val 21319"/>
              <a:gd name="adj2" fmla="val 5903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zh-CN" altLang="en-US" dirty="0">
              <a:cs typeface="+mn-ea"/>
              <a:sym typeface="+mn-lt"/>
            </a:endParaRPr>
          </a:p>
        </p:txBody>
      </p:sp>
      <p:sp>
        <p:nvSpPr>
          <p:cNvPr id="14" name="Cloned shape 4">
            <a:extLst>
              <a:ext uri="{FF2B5EF4-FFF2-40B4-BE49-F238E27FC236}">
                <a16:creationId xmlns:a16="http://schemas.microsoft.com/office/drawing/2014/main" id="{8DFA1653-2633-929D-892B-5BEEE82ABBDD}"/>
              </a:ext>
            </a:extLst>
          </p:cNvPr>
          <p:cNvSpPr txBox="1"/>
          <p:nvPr/>
        </p:nvSpPr>
        <p:spPr>
          <a:xfrm>
            <a:off x="1558958" y="5465617"/>
            <a:ext cx="555314" cy="461665"/>
          </a:xfrm>
          <a:prstGeom prst="rect">
            <a:avLst/>
          </a:prstGeom>
          <a:noFill/>
        </p:spPr>
        <p:txBody>
          <a:bodyPr wrap="square" rtlCol="0">
            <a:normAutofit/>
          </a:bodyPr>
          <a:lstStyle/>
          <a:p>
            <a:pPr algn="ctr"/>
            <a:r>
              <a:rPr lang="en-US" altLang="zh-CN" sz="2400" b="1" dirty="0">
                <a:solidFill>
                  <a:schemeClr val="bg1"/>
                </a:solidFill>
                <a:latin typeface="+mn-lt"/>
                <a:ea typeface="+mn-ea"/>
                <a:cs typeface="+mn-ea"/>
                <a:sym typeface="+mn-lt"/>
              </a:rPr>
              <a:t>01</a:t>
            </a:r>
            <a:endParaRPr lang="zh-CN" altLang="en-US" sz="2400" b="1" dirty="0">
              <a:solidFill>
                <a:schemeClr val="bg1"/>
              </a:solidFill>
              <a:latin typeface="+mn-lt"/>
              <a:ea typeface="+mn-ea"/>
              <a:cs typeface="+mn-ea"/>
              <a:sym typeface="+mn-lt"/>
            </a:endParaRPr>
          </a:p>
        </p:txBody>
      </p:sp>
      <p:sp>
        <p:nvSpPr>
          <p:cNvPr id="15" name="Cloned shape 5">
            <a:extLst>
              <a:ext uri="{FF2B5EF4-FFF2-40B4-BE49-F238E27FC236}">
                <a16:creationId xmlns:a16="http://schemas.microsoft.com/office/drawing/2014/main" id="{A9BA10FF-55D0-9B30-C8F0-ACA246A984EF}"/>
              </a:ext>
            </a:extLst>
          </p:cNvPr>
          <p:cNvSpPr txBox="1">
            <a:spLocks/>
          </p:cNvSpPr>
          <p:nvPr/>
        </p:nvSpPr>
        <p:spPr>
          <a:xfrm>
            <a:off x="1255221" y="2899639"/>
            <a:ext cx="2459563" cy="2234189"/>
          </a:xfrm>
          <a:prstGeom prst="rect">
            <a:avLst/>
          </a:prstGeom>
        </p:spPr>
        <p:txBody>
          <a:bodyPr>
            <a:normAutofit/>
          </a:bodyPr>
          <a:lstStyle>
            <a:defPPr>
              <a:defRPr lang="zh-CN"/>
            </a:defPPr>
            <a:lvl1pPr indent="0" algn="ctr">
              <a:lnSpc>
                <a:spcPct val="90000"/>
              </a:lnSpc>
              <a:spcBef>
                <a:spcPts val="1000"/>
              </a:spcBef>
              <a:buFont typeface="Arial" panose="020B0604020202020204" pitchFamily="34" charset="0"/>
              <a:buNone/>
              <a:defRPr sz="1200">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a:r>
              <a:rPr lang="en-US" altLang="zh-CN" dirty="0" err="1">
                <a:solidFill>
                  <a:schemeClr val="tx1"/>
                </a:solidFill>
                <a:latin typeface="腾讯体 W3" panose="020C04030202040F0204" pitchFamily="34" charset="-122"/>
                <a:ea typeface="腾讯体 W3" panose="020C04030202040F0204" pitchFamily="34" charset="-122"/>
                <a:cs typeface="+mn-ea"/>
                <a:sym typeface="+mn-lt"/>
              </a:rPr>
              <a:t>在前期创作阶段，AIGC可以通过学习海量剧本，按照预定风格生成剧本，为创作者提供更多灵感和选择</a:t>
            </a:r>
            <a:r>
              <a:rPr lang="en-US" altLang="zh-CN" dirty="0">
                <a:solidFill>
                  <a:schemeClr val="tx1"/>
                </a:solidFill>
                <a:latin typeface="腾讯体 W3" panose="020C04030202040F0204" pitchFamily="34" charset="-122"/>
                <a:ea typeface="腾讯体 W3" panose="020C04030202040F0204" pitchFamily="34" charset="-122"/>
                <a:cs typeface="+mn-ea"/>
                <a:sym typeface="+mn-lt"/>
              </a:rPr>
              <a:t>。</a:t>
            </a:r>
          </a:p>
          <a:p>
            <a:pPr algn="l"/>
            <a:r>
              <a:rPr lang="en-US" altLang="zh-CN" dirty="0" err="1">
                <a:solidFill>
                  <a:schemeClr val="tx1"/>
                </a:solidFill>
                <a:latin typeface="腾讯体 W3" panose="020C04030202040F0204" pitchFamily="34" charset="-122"/>
                <a:ea typeface="腾讯体 W3" panose="020C04030202040F0204" pitchFamily="34" charset="-122"/>
                <a:cs typeface="+mn-ea"/>
                <a:sym typeface="+mn-lt"/>
              </a:rPr>
              <a:t>创作者可以对生成的剧本进行二次筛选与加工，不断完善作品，缩短创作周期</a:t>
            </a:r>
            <a:r>
              <a:rPr lang="en-US" altLang="zh-CN" dirty="0">
                <a:solidFill>
                  <a:schemeClr val="tx1"/>
                </a:solidFill>
                <a:latin typeface="腾讯体 W3" panose="020C04030202040F0204" pitchFamily="34" charset="-122"/>
                <a:ea typeface="腾讯体 W3" panose="020C04030202040F0204" pitchFamily="34" charset="-122"/>
                <a:cs typeface="+mn-ea"/>
                <a:sym typeface="+mn-lt"/>
              </a:rPr>
              <a:t>。</a:t>
            </a:r>
          </a:p>
          <a:p>
            <a:pPr algn="l"/>
            <a:r>
              <a:rPr lang="en-US" altLang="zh-CN" dirty="0" err="1">
                <a:solidFill>
                  <a:schemeClr val="tx1"/>
                </a:solidFill>
                <a:latin typeface="腾讯体 W3" panose="020C04030202040F0204" pitchFamily="34" charset="-122"/>
                <a:ea typeface="腾讯体 W3" panose="020C04030202040F0204" pitchFamily="34" charset="-122"/>
                <a:cs typeface="+mn-ea"/>
                <a:sym typeface="+mn-lt"/>
              </a:rPr>
              <a:t>这种智能辅助创作工具可以带来更多创新和想法，为创作者提供更多灵感和可能性</a:t>
            </a:r>
            <a:endParaRPr lang="en-US" altLang="zh-CN" dirty="0">
              <a:solidFill>
                <a:schemeClr val="tx1"/>
              </a:solidFill>
              <a:latin typeface="腾讯体 W3" panose="020C04030202040F0204" pitchFamily="34" charset="-122"/>
              <a:ea typeface="腾讯体 W3" panose="020C04030202040F0204" pitchFamily="34" charset="-122"/>
              <a:cs typeface="+mn-ea"/>
              <a:sym typeface="+mn-lt"/>
            </a:endParaRPr>
          </a:p>
        </p:txBody>
      </p:sp>
      <p:sp>
        <p:nvSpPr>
          <p:cNvPr id="16" name="Cloned shape 6">
            <a:extLst>
              <a:ext uri="{FF2B5EF4-FFF2-40B4-BE49-F238E27FC236}">
                <a16:creationId xmlns:a16="http://schemas.microsoft.com/office/drawing/2014/main" id="{FF3FC5D9-A581-3093-73FE-54715CA28989}"/>
              </a:ext>
            </a:extLst>
          </p:cNvPr>
          <p:cNvSpPr txBox="1"/>
          <p:nvPr/>
        </p:nvSpPr>
        <p:spPr>
          <a:xfrm>
            <a:off x="1338979" y="2032500"/>
            <a:ext cx="2192117" cy="400110"/>
          </a:xfrm>
          <a:prstGeom prst="rect">
            <a:avLst/>
          </a:prstGeom>
          <a:noFill/>
        </p:spPr>
        <p:txBody>
          <a:bodyPr wrap="square" rtlCol="0">
            <a:noAutofit/>
          </a:bodyPr>
          <a:lstStyle/>
          <a:p>
            <a:pPr algn="ctr"/>
            <a:r>
              <a:rPr kumimoji="1" lang="en-US" altLang="zh-CN" sz="1400" b="1" dirty="0" err="1">
                <a:latin typeface="+mn-lt"/>
                <a:ea typeface="+mn-ea"/>
                <a:cs typeface="+mn-ea"/>
                <a:sym typeface="+mn-lt"/>
              </a:rPr>
              <a:t>AIGC学习生成剧本</a:t>
            </a:r>
            <a:r>
              <a:rPr kumimoji="1" lang="en-US" altLang="zh-CN" sz="1400" b="1" dirty="0">
                <a:latin typeface="+mn-lt"/>
                <a:ea typeface="+mn-ea"/>
                <a:cs typeface="+mn-ea"/>
                <a:sym typeface="+mn-lt"/>
              </a:rPr>
              <a:t>，</a:t>
            </a:r>
          </a:p>
          <a:p>
            <a:pPr algn="ctr"/>
            <a:r>
              <a:rPr kumimoji="1" lang="en-US" altLang="zh-CN" sz="1400" b="1" dirty="0" err="1">
                <a:latin typeface="+mn-lt"/>
                <a:ea typeface="+mn-ea"/>
                <a:cs typeface="+mn-ea"/>
                <a:sym typeface="+mn-lt"/>
              </a:rPr>
              <a:t>提高创作效率</a:t>
            </a:r>
            <a:endParaRPr kumimoji="1" lang="zh-CN" altLang="en-US" sz="1400" b="1" dirty="0">
              <a:latin typeface="+mn-lt"/>
              <a:ea typeface="+mn-ea"/>
              <a:cs typeface="+mn-ea"/>
              <a:sym typeface="+mn-lt"/>
            </a:endParaRPr>
          </a:p>
        </p:txBody>
      </p:sp>
      <p:sp>
        <p:nvSpPr>
          <p:cNvPr id="17" name="Cloned shape 7">
            <a:extLst>
              <a:ext uri="{FF2B5EF4-FFF2-40B4-BE49-F238E27FC236}">
                <a16:creationId xmlns:a16="http://schemas.microsoft.com/office/drawing/2014/main" id="{B36C0C7F-E07F-90B5-928D-DA3B1C245E1C}"/>
              </a:ext>
            </a:extLst>
          </p:cNvPr>
          <p:cNvSpPr/>
          <p:nvPr/>
        </p:nvSpPr>
        <p:spPr>
          <a:xfrm>
            <a:off x="4389252" y="2108700"/>
            <a:ext cx="3409950" cy="40132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zh-CN" altLang="en-US" dirty="0">
              <a:cs typeface="+mn-ea"/>
              <a:sym typeface="+mn-lt"/>
            </a:endParaRPr>
          </a:p>
        </p:txBody>
      </p:sp>
      <p:sp>
        <p:nvSpPr>
          <p:cNvPr id="18" name="Cloned shape 8">
            <a:extLst>
              <a:ext uri="{FF2B5EF4-FFF2-40B4-BE49-F238E27FC236}">
                <a16:creationId xmlns:a16="http://schemas.microsoft.com/office/drawing/2014/main" id="{7737DBDC-BCB6-BC56-7184-3A445798481D}"/>
              </a:ext>
            </a:extLst>
          </p:cNvPr>
          <p:cNvSpPr/>
          <p:nvPr/>
        </p:nvSpPr>
        <p:spPr>
          <a:xfrm>
            <a:off x="4597214" y="1651500"/>
            <a:ext cx="2994025" cy="3619500"/>
          </a:xfrm>
          <a:prstGeom prst="wedgeRectCallout">
            <a:avLst>
              <a:gd name="adj1" fmla="val 21319"/>
              <a:gd name="adj2" fmla="val 5903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zh-CN" altLang="en-US">
              <a:cs typeface="+mn-ea"/>
              <a:sym typeface="+mn-lt"/>
            </a:endParaRPr>
          </a:p>
        </p:txBody>
      </p:sp>
      <p:sp>
        <p:nvSpPr>
          <p:cNvPr id="19" name="Cloned shape 9">
            <a:extLst>
              <a:ext uri="{FF2B5EF4-FFF2-40B4-BE49-F238E27FC236}">
                <a16:creationId xmlns:a16="http://schemas.microsoft.com/office/drawing/2014/main" id="{CF452252-8469-5D65-CFC5-551529421A3B}"/>
              </a:ext>
            </a:extLst>
          </p:cNvPr>
          <p:cNvSpPr txBox="1"/>
          <p:nvPr/>
        </p:nvSpPr>
        <p:spPr>
          <a:xfrm>
            <a:off x="5230846" y="5465617"/>
            <a:ext cx="555314" cy="461665"/>
          </a:xfrm>
          <a:prstGeom prst="rect">
            <a:avLst/>
          </a:prstGeom>
          <a:noFill/>
        </p:spPr>
        <p:txBody>
          <a:bodyPr wrap="square" rtlCol="0">
            <a:normAutofit/>
          </a:bodyPr>
          <a:lstStyle/>
          <a:p>
            <a:pPr algn="ctr"/>
            <a:r>
              <a:rPr lang="en-US" altLang="zh-CN" sz="2400" b="1" dirty="0">
                <a:solidFill>
                  <a:schemeClr val="bg1"/>
                </a:solidFill>
                <a:latin typeface="+mn-lt"/>
                <a:ea typeface="+mn-ea"/>
                <a:cs typeface="+mn-ea"/>
                <a:sym typeface="+mn-lt"/>
              </a:rPr>
              <a:t>02</a:t>
            </a:r>
            <a:endParaRPr lang="zh-CN" altLang="en-US" sz="2400" b="1" dirty="0">
              <a:solidFill>
                <a:schemeClr val="bg1"/>
              </a:solidFill>
              <a:latin typeface="+mn-lt"/>
              <a:ea typeface="+mn-ea"/>
              <a:cs typeface="+mn-ea"/>
              <a:sym typeface="+mn-lt"/>
            </a:endParaRPr>
          </a:p>
        </p:txBody>
      </p:sp>
      <p:sp>
        <p:nvSpPr>
          <p:cNvPr id="20" name="Cloned shape 10">
            <a:extLst>
              <a:ext uri="{FF2B5EF4-FFF2-40B4-BE49-F238E27FC236}">
                <a16:creationId xmlns:a16="http://schemas.microsoft.com/office/drawing/2014/main" id="{DD4B2EFE-E0D2-2740-7BD2-2FD5F556F3E3}"/>
              </a:ext>
            </a:extLst>
          </p:cNvPr>
          <p:cNvSpPr txBox="1">
            <a:spLocks/>
          </p:cNvSpPr>
          <p:nvPr/>
        </p:nvSpPr>
        <p:spPr>
          <a:xfrm>
            <a:off x="4864444" y="2899639"/>
            <a:ext cx="2726795" cy="2234189"/>
          </a:xfrm>
          <a:prstGeom prst="rect">
            <a:avLst/>
          </a:prstGeom>
        </p:spPr>
        <p:txBody>
          <a:bodyPr>
            <a:normAutofit/>
          </a:bodyPr>
          <a:lstStyle>
            <a:defPPr>
              <a:defRPr lang="zh-CN"/>
            </a:defPPr>
            <a:lvl1pPr indent="0" algn="ctr">
              <a:lnSpc>
                <a:spcPct val="90000"/>
              </a:lnSpc>
              <a:spcBef>
                <a:spcPts val="1000"/>
              </a:spcBef>
              <a:buFont typeface="Arial" panose="020B0604020202020204" pitchFamily="34" charset="0"/>
              <a:buNone/>
              <a:defRPr sz="1200">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a:r>
              <a:rPr lang="en-US" altLang="zh-CN" dirty="0" err="1">
                <a:solidFill>
                  <a:schemeClr val="tx1"/>
                </a:solidFill>
                <a:latin typeface="腾讯体 W3" panose="020C04030202040F0204" pitchFamily="34" charset="-122"/>
                <a:ea typeface="腾讯体 W3" panose="020C04030202040F0204" pitchFamily="34" charset="-122"/>
                <a:cs typeface="+mn-ea"/>
                <a:sym typeface="+mn-lt"/>
              </a:rPr>
              <a:t>在中期拍摄阶段，人工智能的应用能够合成虚拟场景，以此生成无法实拍或成本过高的场景，提升视听体验</a:t>
            </a:r>
            <a:r>
              <a:rPr lang="en-US" altLang="zh-CN" dirty="0">
                <a:solidFill>
                  <a:schemeClr val="tx1"/>
                </a:solidFill>
                <a:latin typeface="腾讯体 W3" panose="020C04030202040F0204" pitchFamily="34" charset="-122"/>
                <a:ea typeface="腾讯体 W3" panose="020C04030202040F0204" pitchFamily="34" charset="-122"/>
                <a:cs typeface="+mn-ea"/>
                <a:sym typeface="+mn-lt"/>
              </a:rPr>
              <a:t>。</a:t>
            </a:r>
          </a:p>
          <a:p>
            <a:pPr algn="l"/>
            <a:r>
              <a:rPr lang="en-US" altLang="zh-CN" dirty="0" err="1">
                <a:solidFill>
                  <a:schemeClr val="tx1"/>
                </a:solidFill>
                <a:latin typeface="腾讯体 W3" panose="020C04030202040F0204" pitchFamily="34" charset="-122"/>
                <a:ea typeface="腾讯体 W3" panose="020C04030202040F0204" pitchFamily="34" charset="-122"/>
                <a:cs typeface="+mn-ea"/>
                <a:sym typeface="+mn-lt"/>
              </a:rPr>
              <a:t>在拍摄前，团队会收集大量场景素材并建模制作虚拟场景</a:t>
            </a:r>
            <a:r>
              <a:rPr lang="en-US" altLang="zh-CN" dirty="0">
                <a:solidFill>
                  <a:schemeClr val="tx1"/>
                </a:solidFill>
                <a:latin typeface="腾讯体 W3" panose="020C04030202040F0204" pitchFamily="34" charset="-122"/>
                <a:ea typeface="腾讯体 W3" panose="020C04030202040F0204" pitchFamily="34" charset="-122"/>
                <a:cs typeface="+mn-ea"/>
                <a:sym typeface="+mn-lt"/>
              </a:rPr>
              <a:t>。</a:t>
            </a:r>
          </a:p>
          <a:p>
            <a:pPr algn="l"/>
            <a:r>
              <a:rPr lang="en-US" altLang="zh-CN" dirty="0" err="1">
                <a:solidFill>
                  <a:schemeClr val="tx1"/>
                </a:solidFill>
                <a:latin typeface="腾讯体 W3" panose="020C04030202040F0204" pitchFamily="34" charset="-122"/>
                <a:ea typeface="腾讯体 W3" panose="020C04030202040F0204" pitchFamily="34" charset="-122"/>
                <a:cs typeface="+mn-ea"/>
                <a:sym typeface="+mn-lt"/>
              </a:rPr>
              <a:t>演员在绿棚中拍摄，实时人员识别与抠图技术会将人物嵌入虚拟场景中进行融合，最终生成视频</a:t>
            </a:r>
            <a:endParaRPr lang="en-US" altLang="zh-CN" dirty="0">
              <a:solidFill>
                <a:schemeClr val="tx1"/>
              </a:solidFill>
              <a:latin typeface="腾讯体 W3" panose="020C04030202040F0204" pitchFamily="34" charset="-122"/>
              <a:ea typeface="腾讯体 W3" panose="020C04030202040F0204" pitchFamily="34" charset="-122"/>
              <a:cs typeface="+mn-ea"/>
              <a:sym typeface="+mn-lt"/>
            </a:endParaRPr>
          </a:p>
        </p:txBody>
      </p:sp>
      <p:sp>
        <p:nvSpPr>
          <p:cNvPr id="21" name="Cloned shape 11">
            <a:extLst>
              <a:ext uri="{FF2B5EF4-FFF2-40B4-BE49-F238E27FC236}">
                <a16:creationId xmlns:a16="http://schemas.microsoft.com/office/drawing/2014/main" id="{BB7B1B62-947F-7BDC-24F6-5CA2FD389843}"/>
              </a:ext>
            </a:extLst>
          </p:cNvPr>
          <p:cNvSpPr txBox="1"/>
          <p:nvPr/>
        </p:nvSpPr>
        <p:spPr>
          <a:xfrm>
            <a:off x="5010867" y="2032500"/>
            <a:ext cx="2192117" cy="400110"/>
          </a:xfrm>
          <a:prstGeom prst="rect">
            <a:avLst/>
          </a:prstGeom>
          <a:noFill/>
        </p:spPr>
        <p:txBody>
          <a:bodyPr wrap="square" rtlCol="0">
            <a:normAutofit fontScale="70000" lnSpcReduction="20000"/>
          </a:bodyPr>
          <a:lstStyle/>
          <a:p>
            <a:pPr algn="ctr"/>
            <a:r>
              <a:rPr kumimoji="1" lang="en-US" altLang="zh-CN" sz="2000" b="1" dirty="0">
                <a:latin typeface="+mn-lt"/>
                <a:ea typeface="+mn-ea"/>
                <a:cs typeface="+mn-ea"/>
                <a:sym typeface="+mn-lt"/>
              </a:rPr>
              <a:t>中期拍摄可合成虚拟场景</a:t>
            </a:r>
            <a:endParaRPr kumimoji="1" lang="zh-CN" altLang="en-US" sz="2000" b="1" dirty="0">
              <a:latin typeface="+mn-lt"/>
              <a:ea typeface="+mn-ea"/>
              <a:cs typeface="+mn-ea"/>
              <a:sym typeface="+mn-lt"/>
            </a:endParaRPr>
          </a:p>
        </p:txBody>
      </p:sp>
      <p:sp>
        <p:nvSpPr>
          <p:cNvPr id="22" name="Cloned shape 12">
            <a:extLst>
              <a:ext uri="{FF2B5EF4-FFF2-40B4-BE49-F238E27FC236}">
                <a16:creationId xmlns:a16="http://schemas.microsoft.com/office/drawing/2014/main" id="{91E7FD86-7F0E-28B2-35C1-73EB40F1AD1F}"/>
              </a:ext>
            </a:extLst>
          </p:cNvPr>
          <p:cNvSpPr/>
          <p:nvPr/>
        </p:nvSpPr>
        <p:spPr>
          <a:xfrm>
            <a:off x="8057745" y="2108700"/>
            <a:ext cx="3409950" cy="40132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zh-CN" altLang="en-US">
              <a:cs typeface="+mn-ea"/>
              <a:sym typeface="+mn-lt"/>
            </a:endParaRPr>
          </a:p>
        </p:txBody>
      </p:sp>
      <p:sp>
        <p:nvSpPr>
          <p:cNvPr id="23" name="Cloned shape 13">
            <a:extLst>
              <a:ext uri="{FF2B5EF4-FFF2-40B4-BE49-F238E27FC236}">
                <a16:creationId xmlns:a16="http://schemas.microsoft.com/office/drawing/2014/main" id="{20FDCEA0-7C9F-2CBD-CE14-EED4E1F8AB64}"/>
              </a:ext>
            </a:extLst>
          </p:cNvPr>
          <p:cNvSpPr/>
          <p:nvPr/>
        </p:nvSpPr>
        <p:spPr>
          <a:xfrm>
            <a:off x="8265707" y="1651500"/>
            <a:ext cx="2994025" cy="3619500"/>
          </a:xfrm>
          <a:prstGeom prst="wedgeRectCallout">
            <a:avLst>
              <a:gd name="adj1" fmla="val 21319"/>
              <a:gd name="adj2" fmla="val 5903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zh-CN" altLang="en-US">
              <a:cs typeface="+mn-ea"/>
              <a:sym typeface="+mn-lt"/>
            </a:endParaRPr>
          </a:p>
        </p:txBody>
      </p:sp>
      <p:sp>
        <p:nvSpPr>
          <p:cNvPr id="24" name="Cloned shape 14">
            <a:extLst>
              <a:ext uri="{FF2B5EF4-FFF2-40B4-BE49-F238E27FC236}">
                <a16:creationId xmlns:a16="http://schemas.microsoft.com/office/drawing/2014/main" id="{549B0EF1-4A1A-AF7F-48DC-FE6841A1A6E1}"/>
              </a:ext>
            </a:extLst>
          </p:cNvPr>
          <p:cNvSpPr txBox="1"/>
          <p:nvPr/>
        </p:nvSpPr>
        <p:spPr>
          <a:xfrm>
            <a:off x="8899339" y="5465617"/>
            <a:ext cx="555314" cy="461665"/>
          </a:xfrm>
          <a:prstGeom prst="rect">
            <a:avLst/>
          </a:prstGeom>
          <a:noFill/>
        </p:spPr>
        <p:txBody>
          <a:bodyPr wrap="square" rtlCol="0">
            <a:normAutofit/>
          </a:bodyPr>
          <a:lstStyle/>
          <a:p>
            <a:pPr algn="ctr"/>
            <a:r>
              <a:rPr lang="en-US" altLang="zh-CN" sz="2400" b="1" dirty="0">
                <a:solidFill>
                  <a:schemeClr val="bg1"/>
                </a:solidFill>
                <a:latin typeface="+mn-lt"/>
                <a:ea typeface="+mn-ea"/>
                <a:cs typeface="+mn-ea"/>
                <a:sym typeface="+mn-lt"/>
              </a:rPr>
              <a:t>03</a:t>
            </a:r>
            <a:endParaRPr lang="zh-CN" altLang="en-US" sz="2400" b="1" dirty="0">
              <a:solidFill>
                <a:schemeClr val="bg1"/>
              </a:solidFill>
              <a:latin typeface="+mn-lt"/>
              <a:ea typeface="+mn-ea"/>
              <a:cs typeface="+mn-ea"/>
              <a:sym typeface="+mn-lt"/>
            </a:endParaRPr>
          </a:p>
        </p:txBody>
      </p:sp>
      <p:sp>
        <p:nvSpPr>
          <p:cNvPr id="25" name="Cloned shape 15">
            <a:extLst>
              <a:ext uri="{FF2B5EF4-FFF2-40B4-BE49-F238E27FC236}">
                <a16:creationId xmlns:a16="http://schemas.microsoft.com/office/drawing/2014/main" id="{AD0F83EC-7393-7320-8A67-4871CFC5EFCC}"/>
              </a:ext>
            </a:extLst>
          </p:cNvPr>
          <p:cNvSpPr txBox="1">
            <a:spLocks/>
          </p:cNvSpPr>
          <p:nvPr/>
        </p:nvSpPr>
        <p:spPr>
          <a:xfrm>
            <a:off x="8545636" y="2881383"/>
            <a:ext cx="2459563" cy="2234189"/>
          </a:xfrm>
          <a:prstGeom prst="rect">
            <a:avLst/>
          </a:prstGeom>
        </p:spPr>
        <p:txBody>
          <a:bodyPr>
            <a:normAutofit/>
          </a:bodyPr>
          <a:lstStyle>
            <a:defPPr>
              <a:defRPr lang="zh-CN"/>
            </a:defPPr>
            <a:lvl1pPr indent="0" algn="ctr">
              <a:lnSpc>
                <a:spcPct val="90000"/>
              </a:lnSpc>
              <a:spcBef>
                <a:spcPts val="1000"/>
              </a:spcBef>
              <a:buFont typeface="Arial" panose="020B0604020202020204" pitchFamily="34" charset="0"/>
              <a:buNone/>
              <a:defRPr sz="1200">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just"/>
            <a:r>
              <a:rPr lang="en-US" altLang="zh-CN" dirty="0" err="1">
                <a:solidFill>
                  <a:schemeClr val="tx1"/>
                </a:solidFill>
                <a:latin typeface="腾讯体 W3" panose="020C04030202040F0204" pitchFamily="34" charset="-122"/>
                <a:ea typeface="腾讯体 W3" panose="020C04030202040F0204" pitchFamily="34" charset="-122"/>
                <a:cs typeface="+mn-ea"/>
                <a:sym typeface="+mn-lt"/>
              </a:rPr>
              <a:t>在视频后期制作阶段，AIGC技术可应用于画质增强，以提升视频质量</a:t>
            </a:r>
            <a:r>
              <a:rPr lang="en-US" altLang="zh-CN" dirty="0">
                <a:solidFill>
                  <a:schemeClr val="tx1"/>
                </a:solidFill>
                <a:latin typeface="腾讯体 W3" panose="020C04030202040F0204" pitchFamily="34" charset="-122"/>
                <a:ea typeface="腾讯体 W3" panose="020C04030202040F0204" pitchFamily="34" charset="-122"/>
                <a:cs typeface="+mn-ea"/>
                <a:sym typeface="+mn-lt"/>
              </a:rPr>
              <a:t>。</a:t>
            </a:r>
          </a:p>
          <a:p>
            <a:pPr algn="just"/>
            <a:r>
              <a:rPr lang="en-US" altLang="zh-CN" dirty="0" err="1">
                <a:solidFill>
                  <a:schemeClr val="tx1"/>
                </a:solidFill>
                <a:latin typeface="腾讯体 W3" panose="020C04030202040F0204" pitchFamily="34" charset="-122"/>
                <a:ea typeface="腾讯体 W3" panose="020C04030202040F0204" pitchFamily="34" charset="-122"/>
                <a:cs typeface="+mn-ea"/>
                <a:sym typeface="+mn-lt"/>
              </a:rPr>
              <a:t>对于涉及敏感人员如“劣迹艺人”的情况，可使用“人脸替换”和“人声替换”技术对视频进行编辑，以确保内容符合社会价值观</a:t>
            </a:r>
            <a:r>
              <a:rPr lang="en-US" altLang="zh-CN" dirty="0">
                <a:solidFill>
                  <a:schemeClr val="tx1"/>
                </a:solidFill>
                <a:latin typeface="腾讯体 W3" panose="020C04030202040F0204" pitchFamily="34" charset="-122"/>
                <a:ea typeface="腾讯体 W3" panose="020C04030202040F0204" pitchFamily="34" charset="-122"/>
                <a:cs typeface="+mn-ea"/>
                <a:sym typeface="+mn-lt"/>
              </a:rPr>
              <a:t>。</a:t>
            </a:r>
          </a:p>
          <a:p>
            <a:pPr algn="just"/>
            <a:r>
              <a:rPr lang="en-US" altLang="zh-CN" dirty="0" err="1">
                <a:solidFill>
                  <a:schemeClr val="tx1"/>
                </a:solidFill>
                <a:latin typeface="腾讯体 W3" panose="020C04030202040F0204" pitchFamily="34" charset="-122"/>
                <a:ea typeface="腾讯体 W3" panose="020C04030202040F0204" pitchFamily="34" charset="-122"/>
                <a:cs typeface="+mn-ea"/>
                <a:sym typeface="+mn-lt"/>
              </a:rPr>
              <a:t>同时，AI技术可自动对视频片段进行剪辑，极大节省了预告片和片段集锦的制作时间和成本</a:t>
            </a:r>
            <a:endParaRPr lang="en-US" altLang="zh-CN" dirty="0">
              <a:solidFill>
                <a:schemeClr val="tx1"/>
              </a:solidFill>
              <a:latin typeface="腾讯体 W3" panose="020C04030202040F0204" pitchFamily="34" charset="-122"/>
              <a:ea typeface="腾讯体 W3" panose="020C04030202040F0204" pitchFamily="34" charset="-122"/>
              <a:cs typeface="+mn-ea"/>
              <a:sym typeface="+mn-lt"/>
            </a:endParaRPr>
          </a:p>
        </p:txBody>
      </p:sp>
      <p:sp>
        <p:nvSpPr>
          <p:cNvPr id="26" name="Cloned shape 16">
            <a:extLst>
              <a:ext uri="{FF2B5EF4-FFF2-40B4-BE49-F238E27FC236}">
                <a16:creationId xmlns:a16="http://schemas.microsoft.com/office/drawing/2014/main" id="{3B149B72-88AD-0FF6-3C0B-94DD68994720}"/>
              </a:ext>
            </a:extLst>
          </p:cNvPr>
          <p:cNvSpPr txBox="1"/>
          <p:nvPr/>
        </p:nvSpPr>
        <p:spPr>
          <a:xfrm>
            <a:off x="8679360" y="2032500"/>
            <a:ext cx="2192117" cy="400110"/>
          </a:xfrm>
          <a:prstGeom prst="rect">
            <a:avLst/>
          </a:prstGeom>
          <a:noFill/>
        </p:spPr>
        <p:txBody>
          <a:bodyPr wrap="square" rtlCol="0">
            <a:noAutofit/>
          </a:bodyPr>
          <a:lstStyle/>
          <a:p>
            <a:pPr algn="ctr"/>
            <a:r>
              <a:rPr kumimoji="1" lang="en-US" altLang="zh-CN" sz="1400" b="1" dirty="0" err="1">
                <a:latin typeface="+mn-lt"/>
                <a:ea typeface="+mn-ea"/>
                <a:cs typeface="+mn-ea"/>
                <a:sym typeface="+mn-lt"/>
              </a:rPr>
              <a:t>AIGC增强视频画质</a:t>
            </a:r>
            <a:endParaRPr kumimoji="1" lang="en-US" altLang="zh-CN" sz="1400" b="1" dirty="0">
              <a:latin typeface="+mn-lt"/>
              <a:ea typeface="+mn-ea"/>
              <a:cs typeface="+mn-ea"/>
              <a:sym typeface="+mn-lt"/>
            </a:endParaRPr>
          </a:p>
          <a:p>
            <a:pPr algn="ctr"/>
            <a:r>
              <a:rPr kumimoji="1" lang="en-US" altLang="zh-CN" sz="1400" b="1" dirty="0" err="1">
                <a:latin typeface="+mn-lt"/>
                <a:ea typeface="+mn-ea"/>
                <a:cs typeface="+mn-ea"/>
                <a:sym typeface="+mn-lt"/>
              </a:rPr>
              <a:t>AI剪辑视频片段</a:t>
            </a:r>
            <a:endParaRPr kumimoji="1" lang="zh-CN" altLang="en-US" sz="1400" b="1" dirty="0">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17" grpId="0" animBg="1"/>
      <p:bldP spid="18" grpId="0" animBg="1"/>
      <p:bldP spid="19" grpId="0"/>
      <p:bldP spid="20" grpId="0"/>
      <p:bldP spid="21" grpId="0"/>
      <p:bldP spid="22" grpId="0" animBg="1"/>
      <p:bldP spid="23" grpId="0" animBg="1"/>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p:nvPr>
            <p:custDataLst>
              <p:tags r:id="rId1"/>
            </p:custDataLst>
          </p:nvPr>
        </p:nvSpPr>
        <p:spPr>
          <a:xfrm>
            <a:off x="1609434" y="7887"/>
            <a:ext cx="3158296" cy="589578"/>
          </a:xfrm>
          <a:prstGeom prst="rect">
            <a:avLst/>
          </a:prstGeom>
        </p:spPr>
        <p:txBody>
          <a:bodyPr vert="horz" lIns="91440" tIns="45720" rIns="91440" bIns="45720" anchor="b">
            <a:normAutofit/>
          </a:bodyPr>
          <a:lstStyle>
            <a:lvl1pPr marL="0" lvl="0" algn="ctr" defTabSz="914400">
              <a:lnSpc>
                <a:spcPct val="130000"/>
              </a:lnSpc>
              <a:spcBef>
                <a:spcPct val="0"/>
              </a:spcBef>
              <a:buNone/>
              <a:defRPr sz="6000" kern="1200">
                <a:solidFill>
                  <a:schemeClr val="tx1"/>
                </a:solidFill>
                <a:latin typeface="微软雅黑" panose="020B0503020204020204" charset="-122"/>
                <a:ea typeface="微软雅黑" panose="020B0503020204020204" charset="-122"/>
              </a:defRPr>
            </a:lvl1pPr>
            <a:lvl2pPr marL="457200" lvl="1" algn="l" defTabSz="914400">
              <a:lnSpc>
                <a:spcPct val="130000"/>
              </a:lnSpc>
              <a:defRPr sz="1800" kern="1200">
                <a:solidFill>
                  <a:schemeClr val="tx1"/>
                </a:solidFill>
                <a:latin typeface="微软雅黑" panose="020B0503020204020204" charset="-122"/>
                <a:ea typeface="微软雅黑" panose="020B0503020204020204" charset="-122"/>
              </a:defRPr>
            </a:lvl2pPr>
            <a:lvl3pPr marL="914400" lvl="2" algn="l" defTabSz="914400">
              <a:lnSpc>
                <a:spcPct val="130000"/>
              </a:lnSpc>
              <a:defRPr sz="1800" kern="1200">
                <a:solidFill>
                  <a:schemeClr val="tx1"/>
                </a:solidFill>
                <a:latin typeface="微软雅黑" panose="020B0503020204020204" charset="-122"/>
                <a:ea typeface="微软雅黑" panose="020B0503020204020204" charset="-122"/>
              </a:defRPr>
            </a:lvl3pPr>
            <a:lvl4pPr marL="1371600" lvl="3" algn="l" defTabSz="914400">
              <a:lnSpc>
                <a:spcPct val="130000"/>
              </a:lnSpc>
              <a:defRPr sz="1800" kern="1200">
                <a:solidFill>
                  <a:schemeClr val="tx1"/>
                </a:solidFill>
                <a:latin typeface="微软雅黑" panose="020B0503020204020204" charset="-122"/>
                <a:ea typeface="微软雅黑" panose="020B0503020204020204" charset="-122"/>
              </a:defRPr>
            </a:lvl4pPr>
            <a:lvl5pPr marL="1828800" lvl="4" algn="l" defTabSz="914400">
              <a:lnSpc>
                <a:spcPct val="130000"/>
              </a:lnSpc>
              <a:defRPr sz="1800" kern="1200">
                <a:solidFill>
                  <a:schemeClr val="tx1"/>
                </a:solidFill>
                <a:latin typeface="微软雅黑" panose="020B0503020204020204" charset="-122"/>
                <a:ea typeface="微软雅黑" panose="020B0503020204020204" charset="-122"/>
              </a:defRPr>
            </a:lvl5pPr>
            <a:lvl6pPr marL="2286000" lvl="5" algn="l" defTabSz="914400">
              <a:lnSpc>
                <a:spcPct val="130000"/>
              </a:lnSpc>
              <a:defRPr sz="1800" kern="1200">
                <a:solidFill>
                  <a:schemeClr val="tx1"/>
                </a:solidFill>
                <a:latin typeface="微软雅黑" panose="020B0503020204020204" charset="-122"/>
                <a:ea typeface="微软雅黑" panose="020B0503020204020204" charset="-122"/>
              </a:defRPr>
            </a:lvl6pPr>
            <a:lvl7pPr marL="2743200" lvl="6" algn="l" defTabSz="914400">
              <a:lnSpc>
                <a:spcPct val="130000"/>
              </a:lnSpc>
              <a:defRPr sz="1800" kern="1200">
                <a:solidFill>
                  <a:schemeClr val="tx1"/>
                </a:solidFill>
                <a:latin typeface="微软雅黑" panose="020B0503020204020204" charset="-122"/>
                <a:ea typeface="微软雅黑" panose="020B0503020204020204" charset="-122"/>
              </a:defRPr>
            </a:lvl7pPr>
            <a:lvl8pPr marL="3200400" lvl="7" algn="l" defTabSz="914400">
              <a:lnSpc>
                <a:spcPct val="130000"/>
              </a:lnSpc>
              <a:defRPr sz="1800" kern="1200">
                <a:solidFill>
                  <a:schemeClr val="tx1"/>
                </a:solidFill>
                <a:latin typeface="微软雅黑" panose="020B0503020204020204" charset="-122"/>
                <a:ea typeface="微软雅黑" panose="020B0503020204020204" charset="-122"/>
              </a:defRPr>
            </a:lvl8pPr>
            <a:lvl9pPr marL="3657600" lvl="8" algn="l" defTabSz="914400">
              <a:lnSpc>
                <a:spcPct val="130000"/>
              </a:lnSpc>
              <a:defRPr sz="1800" kern="1200">
                <a:solidFill>
                  <a:schemeClr val="tx1"/>
                </a:solidFill>
                <a:latin typeface="微软雅黑" panose="020B0503020204020204" charset="-122"/>
                <a:ea typeface="微软雅黑" panose="020B0503020204020204" charset="-122"/>
              </a:defRPr>
            </a:lvl9pPr>
          </a:lstStyle>
          <a:p>
            <a:pPr algn="l"/>
            <a:r>
              <a:rPr lang="en-US" altLang="zh-CN" sz="1800" b="1" dirty="0" err="1">
                <a:solidFill>
                  <a:srgbClr val="026DFF"/>
                </a:solidFill>
                <a:latin typeface="+mn-lt"/>
                <a:ea typeface="+mn-ea"/>
                <a:cs typeface="+mn-ea"/>
                <a:sym typeface="+mn-lt"/>
              </a:rPr>
              <a:t>AIGC</a:t>
            </a:r>
            <a:r>
              <a:rPr lang="zh-CN" altLang="en-US" sz="1800" b="1" dirty="0">
                <a:solidFill>
                  <a:srgbClr val="026DFF"/>
                </a:solidFill>
                <a:latin typeface="+mn-lt"/>
                <a:ea typeface="+mn-ea"/>
                <a:cs typeface="+mn-ea"/>
                <a:sym typeface="+mn-lt"/>
              </a:rPr>
              <a:t>在电商行业应用</a:t>
            </a:r>
          </a:p>
        </p:txBody>
      </p:sp>
      <p:grpSp>
        <p:nvGrpSpPr>
          <p:cNvPr id="10" name="组合 9"/>
          <p:cNvGrpSpPr/>
          <p:nvPr/>
        </p:nvGrpSpPr>
        <p:grpSpPr>
          <a:xfrm>
            <a:off x="-635" y="201644"/>
            <a:ext cx="1457960" cy="514350"/>
            <a:chOff x="-1" y="1223"/>
            <a:chExt cx="2296" cy="810"/>
          </a:xfrm>
        </p:grpSpPr>
        <p:sp>
          <p:nvSpPr>
            <p:cNvPr id="32" name="矩形 31"/>
            <p:cNvSpPr/>
            <p:nvPr>
              <p:custDataLst>
                <p:tags r:id="rId3"/>
              </p:custDataLst>
            </p:nvPr>
          </p:nvSpPr>
          <p:spPr>
            <a:xfrm>
              <a:off x="983" y="1223"/>
              <a:ext cx="1313" cy="81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4"/>
              </p:custDataLst>
            </p:nvPr>
          </p:nvSpPr>
          <p:spPr>
            <a:xfrm>
              <a:off x="684" y="1223"/>
              <a:ext cx="1023" cy="81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矩形 1"/>
            <p:cNvSpPr/>
            <p:nvPr>
              <p:custDataLst>
                <p:tags r:id="rId5"/>
              </p:custDataLst>
            </p:nvPr>
          </p:nvSpPr>
          <p:spPr>
            <a:xfrm>
              <a:off x="-1" y="1223"/>
              <a:ext cx="1307" cy="81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6"/>
              </p:custDataLst>
            </p:nvPr>
          </p:nvSpPr>
          <p:spPr>
            <a:xfrm>
              <a:off x="699" y="1233"/>
              <a:ext cx="424" cy="679"/>
            </a:xfrm>
            <a:prstGeom prst="rect">
              <a:avLst/>
            </a:prstGeom>
            <a:noFill/>
          </p:spPr>
          <p:txBody>
            <a:bodyPr wrap="none" rtlCol="0">
              <a:noAutofit/>
            </a:bodyPr>
            <a:lstStyle/>
            <a:p>
              <a:pPr algn="ctr"/>
              <a:r>
                <a:rPr lang="en-US" altLang="zh-CN" dirty="0">
                  <a:solidFill>
                    <a:schemeClr val="bg1"/>
                  </a:solidFill>
                  <a:latin typeface="+mn-lt"/>
                  <a:ea typeface="+mn-ea"/>
                  <a:cs typeface="+mn-ea"/>
                  <a:sym typeface="+mn-lt"/>
                </a:rPr>
                <a:t>2</a:t>
              </a:r>
              <a:endParaRPr lang="en-US" altLang="zh-CN" b="1" dirty="0">
                <a:solidFill>
                  <a:schemeClr val="bg1"/>
                </a:solidFill>
                <a:latin typeface="+mn-lt"/>
                <a:ea typeface="+mn-ea"/>
                <a:cs typeface="+mn-ea"/>
                <a:sym typeface="+mn-lt"/>
              </a:endParaRPr>
            </a:p>
          </p:txBody>
        </p:sp>
      </p:grpSp>
      <p:sp>
        <p:nvSpPr>
          <p:cNvPr id="9" name="矩形 8"/>
          <p:cNvSpPr/>
          <p:nvPr>
            <p:custDataLst>
              <p:tags r:id="rId2"/>
            </p:custDataLst>
          </p:nvPr>
        </p:nvSpPr>
        <p:spPr>
          <a:xfrm>
            <a:off x="1619250" y="341344"/>
            <a:ext cx="5046345" cy="368947"/>
          </a:xfrm>
          <a:prstGeom prst="rect">
            <a:avLst/>
          </a:prstGeom>
        </p:spPr>
        <p:txBody>
          <a:bodyPr wrap="square">
            <a:spAutoFit/>
          </a:bodyPr>
          <a:lstStyle/>
          <a:p>
            <a:pPr algn="l">
              <a:lnSpc>
                <a:spcPct val="150000"/>
              </a:lnSpc>
            </a:pPr>
            <a:r>
              <a:rPr lang="en-US" altLang="zh-CN" sz="1350" dirty="0">
                <a:solidFill>
                  <a:schemeClr val="bg1">
                    <a:lumMod val="85000"/>
                  </a:schemeClr>
                </a:solidFill>
                <a:latin typeface="+mn-lt"/>
                <a:ea typeface="+mn-ea"/>
                <a:cs typeface="+mn-ea"/>
                <a:sym typeface="+mn-lt"/>
              </a:rPr>
              <a:t>.</a:t>
            </a:r>
            <a:r>
              <a:rPr lang="en-US" altLang="zh-CN" sz="1350" dirty="0">
                <a:solidFill>
                  <a:schemeClr val="bg1">
                    <a:lumMod val="95000"/>
                  </a:schemeClr>
                </a:solidFill>
                <a:latin typeface="+mn-lt"/>
                <a:ea typeface="+mn-ea"/>
                <a:cs typeface="+mn-ea"/>
                <a:sym typeface="+mn-lt"/>
              </a:rPr>
              <a:t>..........................................................................</a:t>
            </a:r>
            <a:r>
              <a:rPr lang="en-US" altLang="zh-CN" sz="1350" dirty="0">
                <a:solidFill>
                  <a:schemeClr val="bg1">
                    <a:lumMod val="85000"/>
                  </a:schemeClr>
                </a:solidFill>
                <a:latin typeface="+mn-lt"/>
                <a:ea typeface="+mn-ea"/>
                <a:cs typeface="+mn-ea"/>
                <a:sym typeface="+mn-lt"/>
              </a:rPr>
              <a:t>.</a:t>
            </a:r>
          </a:p>
        </p:txBody>
      </p:sp>
      <p:sp>
        <p:nvSpPr>
          <p:cNvPr id="28" name="Cloned shape 2">
            <a:extLst>
              <a:ext uri="{FF2B5EF4-FFF2-40B4-BE49-F238E27FC236}">
                <a16:creationId xmlns:a16="http://schemas.microsoft.com/office/drawing/2014/main" id="{44A36252-C270-18C2-325B-1F2269910526}"/>
              </a:ext>
            </a:extLst>
          </p:cNvPr>
          <p:cNvSpPr/>
          <p:nvPr/>
        </p:nvSpPr>
        <p:spPr>
          <a:xfrm>
            <a:off x="1295901" y="1457391"/>
            <a:ext cx="1527680" cy="13031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n-ea"/>
              <a:sym typeface="+mn-lt"/>
            </a:endParaRPr>
          </a:p>
        </p:txBody>
      </p:sp>
      <p:sp>
        <p:nvSpPr>
          <p:cNvPr id="29" name="Cloned shape 3">
            <a:extLst>
              <a:ext uri="{FF2B5EF4-FFF2-40B4-BE49-F238E27FC236}">
                <a16:creationId xmlns:a16="http://schemas.microsoft.com/office/drawing/2014/main" id="{8B196DFD-3C3E-59E1-0A9A-D1EFD05C2681}"/>
              </a:ext>
            </a:extLst>
          </p:cNvPr>
          <p:cNvSpPr/>
          <p:nvPr/>
        </p:nvSpPr>
        <p:spPr>
          <a:xfrm>
            <a:off x="1295901" y="2869302"/>
            <a:ext cx="1527680" cy="13031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n-ea"/>
              <a:sym typeface="+mn-lt"/>
            </a:endParaRPr>
          </a:p>
        </p:txBody>
      </p:sp>
      <p:sp>
        <p:nvSpPr>
          <p:cNvPr id="30" name="Cloned shape 4">
            <a:extLst>
              <a:ext uri="{FF2B5EF4-FFF2-40B4-BE49-F238E27FC236}">
                <a16:creationId xmlns:a16="http://schemas.microsoft.com/office/drawing/2014/main" id="{C8A88431-3075-3C9B-A59C-6DA639C35819}"/>
              </a:ext>
            </a:extLst>
          </p:cNvPr>
          <p:cNvSpPr/>
          <p:nvPr/>
        </p:nvSpPr>
        <p:spPr>
          <a:xfrm>
            <a:off x="1295901" y="4281213"/>
            <a:ext cx="1527680" cy="13031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n-ea"/>
              <a:sym typeface="+mn-lt"/>
            </a:endParaRPr>
          </a:p>
        </p:txBody>
      </p:sp>
      <p:sp>
        <p:nvSpPr>
          <p:cNvPr id="31" name="Cloned shape 5">
            <a:extLst>
              <a:ext uri="{FF2B5EF4-FFF2-40B4-BE49-F238E27FC236}">
                <a16:creationId xmlns:a16="http://schemas.microsoft.com/office/drawing/2014/main" id="{745FB5CF-504E-BB48-7172-F93055101DFA}"/>
              </a:ext>
            </a:extLst>
          </p:cNvPr>
          <p:cNvSpPr txBox="1">
            <a:spLocks/>
          </p:cNvSpPr>
          <p:nvPr/>
        </p:nvSpPr>
        <p:spPr>
          <a:xfrm>
            <a:off x="3325810" y="1640221"/>
            <a:ext cx="7537601" cy="36835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600" b="1" dirty="0">
                <a:cs typeface="+mn-ea"/>
                <a:sym typeface="+mn-lt"/>
              </a:rPr>
              <a:t>AIGC生成3D模型，提升线上购物体验</a:t>
            </a:r>
            <a:endParaRPr lang="zh-CN" altLang="en-US" sz="1600" b="1" dirty="0">
              <a:cs typeface="+mn-ea"/>
              <a:sym typeface="+mn-lt"/>
            </a:endParaRPr>
          </a:p>
        </p:txBody>
      </p:sp>
      <p:sp>
        <p:nvSpPr>
          <p:cNvPr id="33" name="Cloned shape 6">
            <a:extLst>
              <a:ext uri="{FF2B5EF4-FFF2-40B4-BE49-F238E27FC236}">
                <a16:creationId xmlns:a16="http://schemas.microsoft.com/office/drawing/2014/main" id="{70D1EF93-1625-8CC9-D38C-9D2FCFB34892}"/>
              </a:ext>
            </a:extLst>
          </p:cNvPr>
          <p:cNvSpPr txBox="1"/>
          <p:nvPr/>
        </p:nvSpPr>
        <p:spPr>
          <a:xfrm>
            <a:off x="3325809" y="2054480"/>
            <a:ext cx="7537601" cy="523220"/>
          </a:xfrm>
          <a:prstGeom prst="rect">
            <a:avLst/>
          </a:prstGeom>
          <a:noFill/>
        </p:spPr>
        <p:txBody>
          <a:bodyPr wrap="square">
            <a:normAutofit/>
          </a:bodyPr>
          <a:lstStyle/>
          <a:p>
            <a:r>
              <a:rPr lang="en-US" altLang="zh-CN" sz="1400" dirty="0">
                <a:latin typeface="腾讯体 W3" panose="020C04030202040F0204" pitchFamily="34" charset="-122"/>
                <a:ea typeface="腾讯体 W3" panose="020C04030202040F0204" pitchFamily="34" charset="-122"/>
                <a:cs typeface="+mn-ea"/>
                <a:sym typeface="+mn-lt"/>
              </a:rPr>
              <a:t>在商品展示环节，AIGC生成3D模型用于商品展示和虚拟适用，提升线上购物体验。通过这种方式，消费者可以更直观地了解商品的外形、尺寸和效果，提高购买决策的准确性和满意度</a:t>
            </a:r>
            <a:endParaRPr lang="zh-CN" altLang="en-US" sz="1400" dirty="0">
              <a:latin typeface="腾讯体 W3" panose="020C04030202040F0204" pitchFamily="34" charset="-122"/>
              <a:ea typeface="腾讯体 W3" panose="020C04030202040F0204" pitchFamily="34" charset="-122"/>
              <a:cs typeface="+mn-ea"/>
              <a:sym typeface="+mn-lt"/>
            </a:endParaRPr>
          </a:p>
        </p:txBody>
      </p:sp>
      <p:sp>
        <p:nvSpPr>
          <p:cNvPr id="34" name="Cloned shape 7">
            <a:extLst>
              <a:ext uri="{FF2B5EF4-FFF2-40B4-BE49-F238E27FC236}">
                <a16:creationId xmlns:a16="http://schemas.microsoft.com/office/drawing/2014/main" id="{28BC4B06-4F3D-E6C1-184D-3F0C47401CD2}"/>
              </a:ext>
            </a:extLst>
          </p:cNvPr>
          <p:cNvSpPr txBox="1">
            <a:spLocks/>
          </p:cNvSpPr>
          <p:nvPr/>
        </p:nvSpPr>
        <p:spPr>
          <a:xfrm>
            <a:off x="3325810" y="3053673"/>
            <a:ext cx="7537601" cy="36835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600" b="1" dirty="0">
                <a:cs typeface="+mn-ea"/>
                <a:sym typeface="+mn-lt"/>
              </a:rPr>
              <a:t>在主播打造环节：打造虚拟主播，赋能直播带货；</a:t>
            </a:r>
            <a:endParaRPr lang="zh-CN" altLang="en-US" sz="1600" b="1" dirty="0">
              <a:cs typeface="+mn-ea"/>
              <a:sym typeface="+mn-lt"/>
            </a:endParaRPr>
          </a:p>
        </p:txBody>
      </p:sp>
      <p:sp>
        <p:nvSpPr>
          <p:cNvPr id="35" name="Cloned shape 8">
            <a:extLst>
              <a:ext uri="{FF2B5EF4-FFF2-40B4-BE49-F238E27FC236}">
                <a16:creationId xmlns:a16="http://schemas.microsoft.com/office/drawing/2014/main" id="{2AE6227B-9B19-55DA-F697-C080C8579194}"/>
              </a:ext>
            </a:extLst>
          </p:cNvPr>
          <p:cNvSpPr txBox="1"/>
          <p:nvPr/>
        </p:nvSpPr>
        <p:spPr>
          <a:xfrm>
            <a:off x="3325810" y="3467932"/>
            <a:ext cx="7537601" cy="523220"/>
          </a:xfrm>
          <a:prstGeom prst="rect">
            <a:avLst/>
          </a:prstGeom>
          <a:noFill/>
        </p:spPr>
        <p:txBody>
          <a:bodyPr wrap="square">
            <a:normAutofit/>
          </a:bodyPr>
          <a:lstStyle>
            <a:defPPr>
              <a:defRPr lang="zh-CN"/>
            </a:defPPr>
            <a:lvl1pPr indent="0">
              <a:buNone/>
              <a:defRPr sz="1400"/>
            </a:lvl1pPr>
          </a:lstStyle>
          <a:p>
            <a:r>
              <a:rPr lang="en-US" altLang="zh-CN" dirty="0">
                <a:latin typeface="腾讯体 W3" panose="020C04030202040F0204" pitchFamily="34" charset="-122"/>
                <a:ea typeface="腾讯体 W3" panose="020C04030202040F0204" pitchFamily="34" charset="-122"/>
                <a:cs typeface="+mn-ea"/>
                <a:sym typeface="+mn-lt"/>
              </a:rPr>
              <a:t>在主播打造环节，我们注重打造虚拟主播，以创新形式赋能直播带货。通过引入人工智能技术，虚拟主播能够实现自动化直播，提高效率并降低成本</a:t>
            </a:r>
            <a:endParaRPr lang="zh-CN" altLang="en-US" dirty="0">
              <a:latin typeface="腾讯体 W3" panose="020C04030202040F0204" pitchFamily="34" charset="-122"/>
              <a:ea typeface="腾讯体 W3" panose="020C04030202040F0204" pitchFamily="34" charset="-122"/>
              <a:cs typeface="+mn-ea"/>
              <a:sym typeface="+mn-lt"/>
            </a:endParaRPr>
          </a:p>
        </p:txBody>
      </p:sp>
      <p:sp>
        <p:nvSpPr>
          <p:cNvPr id="36" name="Cloned shape 9">
            <a:extLst>
              <a:ext uri="{FF2B5EF4-FFF2-40B4-BE49-F238E27FC236}">
                <a16:creationId xmlns:a16="http://schemas.microsoft.com/office/drawing/2014/main" id="{84146269-A9B7-53C2-714E-24B177EBA0E4}"/>
              </a:ext>
            </a:extLst>
          </p:cNvPr>
          <p:cNvSpPr txBox="1">
            <a:spLocks/>
          </p:cNvSpPr>
          <p:nvPr/>
        </p:nvSpPr>
        <p:spPr>
          <a:xfrm>
            <a:off x="3325811" y="4467725"/>
            <a:ext cx="7537601" cy="368352"/>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cs typeface="+mn-ea"/>
                <a:sym typeface="+mn-lt"/>
              </a:rPr>
              <a:t>虚拟商城构建，智能聊天机器人赋能线上线下秀场加速演变，提供全新购物场景</a:t>
            </a:r>
            <a:endParaRPr lang="zh-CN" altLang="en-US" sz="2000" b="1" dirty="0">
              <a:cs typeface="+mn-ea"/>
              <a:sym typeface="+mn-lt"/>
            </a:endParaRPr>
          </a:p>
          <a:p>
            <a:pPr marL="0" indent="0">
              <a:buNone/>
            </a:pPr>
            <a:endParaRPr lang="zh-CN" altLang="en-US" sz="2000" b="1" dirty="0">
              <a:cs typeface="+mn-ea"/>
              <a:sym typeface="+mn-lt"/>
            </a:endParaRPr>
          </a:p>
        </p:txBody>
      </p:sp>
      <p:sp>
        <p:nvSpPr>
          <p:cNvPr id="37" name="Cloned shape 10">
            <a:extLst>
              <a:ext uri="{FF2B5EF4-FFF2-40B4-BE49-F238E27FC236}">
                <a16:creationId xmlns:a16="http://schemas.microsoft.com/office/drawing/2014/main" id="{BF024B34-449C-733D-FF12-CEF6B73B002A}"/>
              </a:ext>
            </a:extLst>
          </p:cNvPr>
          <p:cNvSpPr txBox="1"/>
          <p:nvPr/>
        </p:nvSpPr>
        <p:spPr>
          <a:xfrm>
            <a:off x="3325812" y="4881984"/>
            <a:ext cx="7554662" cy="523220"/>
          </a:xfrm>
          <a:prstGeom prst="rect">
            <a:avLst/>
          </a:prstGeom>
          <a:noFill/>
        </p:spPr>
        <p:txBody>
          <a:bodyPr wrap="square">
            <a:normAutofit/>
          </a:bodyPr>
          <a:lstStyle>
            <a:defPPr>
              <a:defRPr lang="zh-CN"/>
            </a:defPPr>
            <a:lvl1pPr indent="0">
              <a:buNone/>
              <a:defRPr sz="1400"/>
            </a:lvl1pPr>
          </a:lstStyle>
          <a:p>
            <a:r>
              <a:rPr lang="en-US" altLang="zh-CN" dirty="0">
                <a:latin typeface="腾讯体 W3" panose="020C04030202040F0204" pitchFamily="34" charset="-122"/>
                <a:ea typeface="腾讯体 W3" panose="020C04030202040F0204" pitchFamily="34" charset="-122"/>
                <a:cs typeface="+mn-ea"/>
                <a:sym typeface="+mn-lt"/>
              </a:rPr>
              <a:t>在交易场景环节，通过虚拟商城构建和智能聊天机器人，赋能线上和线下秀场加速演变，为消费者提供全新的购物场景，提升购物体验</a:t>
            </a:r>
            <a:endParaRPr lang="zh-CN" altLang="en-US" dirty="0">
              <a:latin typeface="腾讯体 W3" panose="020C04030202040F0204" pitchFamily="34" charset="-122"/>
              <a:ea typeface="腾讯体 W3" panose="020C04030202040F0204" pitchFamily="34" charset="-122"/>
              <a:cs typeface="+mn-ea"/>
              <a:sym typeface="+mn-lt"/>
            </a:endParaRPr>
          </a:p>
        </p:txBody>
      </p:sp>
      <p:pic>
        <p:nvPicPr>
          <p:cNvPr id="38" name="Picture 11" descr="image.png"/>
          <p:cNvPicPr>
            <a:picLocks noChangeAspect="1"/>
          </p:cNvPicPr>
          <p:nvPr/>
        </p:nvPicPr>
        <p:blipFill>
          <a:blip r:embed="rId9"/>
          <a:stretch>
            <a:fillRect/>
          </a:stretch>
        </p:blipFill>
        <p:spPr>
          <a:xfrm>
            <a:off x="1797631" y="4657973"/>
            <a:ext cx="523220" cy="523220"/>
          </a:xfrm>
          <a:prstGeom prst="rect">
            <a:avLst/>
          </a:prstGeom>
        </p:spPr>
      </p:pic>
      <p:pic>
        <p:nvPicPr>
          <p:cNvPr id="39" name="Picture 12" descr="image.png"/>
          <p:cNvPicPr>
            <a:picLocks noChangeAspect="1"/>
          </p:cNvPicPr>
          <p:nvPr/>
        </p:nvPicPr>
        <p:blipFill>
          <a:blip r:embed="rId10"/>
          <a:stretch>
            <a:fillRect/>
          </a:stretch>
        </p:blipFill>
        <p:spPr>
          <a:xfrm>
            <a:off x="1797631" y="3243922"/>
            <a:ext cx="523220" cy="523220"/>
          </a:xfrm>
          <a:prstGeom prst="rect">
            <a:avLst/>
          </a:prstGeom>
        </p:spPr>
      </p:pic>
      <p:pic>
        <p:nvPicPr>
          <p:cNvPr id="40" name="Picture 13" descr="image.png"/>
          <p:cNvPicPr>
            <a:picLocks noChangeAspect="1"/>
          </p:cNvPicPr>
          <p:nvPr/>
        </p:nvPicPr>
        <p:blipFill>
          <a:blip r:embed="rId11"/>
          <a:stretch>
            <a:fillRect/>
          </a:stretch>
        </p:blipFill>
        <p:spPr>
          <a:xfrm>
            <a:off x="1797631" y="1850601"/>
            <a:ext cx="523220" cy="523220"/>
          </a:xfrm>
          <a:prstGeom prst="rect">
            <a:avLst/>
          </a:prstGeom>
        </p:spPr>
      </p:pic>
    </p:spTree>
    <p:extLst>
      <p:ext uri="{BB962C8B-B14F-4D97-AF65-F5344CB8AC3E}">
        <p14:creationId xmlns:p14="http://schemas.microsoft.com/office/powerpoint/2010/main" val="176117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p:nvPr>
            <p:custDataLst>
              <p:tags r:id="rId1"/>
            </p:custDataLst>
          </p:nvPr>
        </p:nvSpPr>
        <p:spPr>
          <a:xfrm>
            <a:off x="1609434" y="7887"/>
            <a:ext cx="3158296" cy="589578"/>
          </a:xfrm>
          <a:prstGeom prst="rect">
            <a:avLst/>
          </a:prstGeom>
        </p:spPr>
        <p:txBody>
          <a:bodyPr vert="horz" lIns="91440" tIns="45720" rIns="91440" bIns="45720" anchor="b">
            <a:normAutofit/>
          </a:bodyPr>
          <a:lstStyle>
            <a:lvl1pPr marL="0" lvl="0" algn="ctr" defTabSz="914400">
              <a:lnSpc>
                <a:spcPct val="130000"/>
              </a:lnSpc>
              <a:spcBef>
                <a:spcPct val="0"/>
              </a:spcBef>
              <a:buNone/>
              <a:defRPr sz="6000" kern="1200">
                <a:solidFill>
                  <a:schemeClr val="tx1"/>
                </a:solidFill>
                <a:latin typeface="微软雅黑" panose="020B0503020204020204" charset="-122"/>
                <a:ea typeface="微软雅黑" panose="020B0503020204020204" charset="-122"/>
              </a:defRPr>
            </a:lvl1pPr>
            <a:lvl2pPr marL="457200" lvl="1" algn="l" defTabSz="914400">
              <a:lnSpc>
                <a:spcPct val="130000"/>
              </a:lnSpc>
              <a:defRPr sz="1800" kern="1200">
                <a:solidFill>
                  <a:schemeClr val="tx1"/>
                </a:solidFill>
                <a:latin typeface="微软雅黑" panose="020B0503020204020204" charset="-122"/>
                <a:ea typeface="微软雅黑" panose="020B0503020204020204" charset="-122"/>
              </a:defRPr>
            </a:lvl2pPr>
            <a:lvl3pPr marL="914400" lvl="2" algn="l" defTabSz="914400">
              <a:lnSpc>
                <a:spcPct val="130000"/>
              </a:lnSpc>
              <a:defRPr sz="1800" kern="1200">
                <a:solidFill>
                  <a:schemeClr val="tx1"/>
                </a:solidFill>
                <a:latin typeface="微软雅黑" panose="020B0503020204020204" charset="-122"/>
                <a:ea typeface="微软雅黑" panose="020B0503020204020204" charset="-122"/>
              </a:defRPr>
            </a:lvl3pPr>
            <a:lvl4pPr marL="1371600" lvl="3" algn="l" defTabSz="914400">
              <a:lnSpc>
                <a:spcPct val="130000"/>
              </a:lnSpc>
              <a:defRPr sz="1800" kern="1200">
                <a:solidFill>
                  <a:schemeClr val="tx1"/>
                </a:solidFill>
                <a:latin typeface="微软雅黑" panose="020B0503020204020204" charset="-122"/>
                <a:ea typeface="微软雅黑" panose="020B0503020204020204" charset="-122"/>
              </a:defRPr>
            </a:lvl4pPr>
            <a:lvl5pPr marL="1828800" lvl="4" algn="l" defTabSz="914400">
              <a:lnSpc>
                <a:spcPct val="130000"/>
              </a:lnSpc>
              <a:defRPr sz="1800" kern="1200">
                <a:solidFill>
                  <a:schemeClr val="tx1"/>
                </a:solidFill>
                <a:latin typeface="微软雅黑" panose="020B0503020204020204" charset="-122"/>
                <a:ea typeface="微软雅黑" panose="020B0503020204020204" charset="-122"/>
              </a:defRPr>
            </a:lvl5pPr>
            <a:lvl6pPr marL="2286000" lvl="5" algn="l" defTabSz="914400">
              <a:lnSpc>
                <a:spcPct val="130000"/>
              </a:lnSpc>
              <a:defRPr sz="1800" kern="1200">
                <a:solidFill>
                  <a:schemeClr val="tx1"/>
                </a:solidFill>
                <a:latin typeface="微软雅黑" panose="020B0503020204020204" charset="-122"/>
                <a:ea typeface="微软雅黑" panose="020B0503020204020204" charset="-122"/>
              </a:defRPr>
            </a:lvl6pPr>
            <a:lvl7pPr marL="2743200" lvl="6" algn="l" defTabSz="914400">
              <a:lnSpc>
                <a:spcPct val="130000"/>
              </a:lnSpc>
              <a:defRPr sz="1800" kern="1200">
                <a:solidFill>
                  <a:schemeClr val="tx1"/>
                </a:solidFill>
                <a:latin typeface="微软雅黑" panose="020B0503020204020204" charset="-122"/>
                <a:ea typeface="微软雅黑" panose="020B0503020204020204" charset="-122"/>
              </a:defRPr>
            </a:lvl7pPr>
            <a:lvl8pPr marL="3200400" lvl="7" algn="l" defTabSz="914400">
              <a:lnSpc>
                <a:spcPct val="130000"/>
              </a:lnSpc>
              <a:defRPr sz="1800" kern="1200">
                <a:solidFill>
                  <a:schemeClr val="tx1"/>
                </a:solidFill>
                <a:latin typeface="微软雅黑" panose="020B0503020204020204" charset="-122"/>
                <a:ea typeface="微软雅黑" panose="020B0503020204020204" charset="-122"/>
              </a:defRPr>
            </a:lvl8pPr>
            <a:lvl9pPr marL="3657600" lvl="8" algn="l" defTabSz="914400">
              <a:lnSpc>
                <a:spcPct val="130000"/>
              </a:lnSpc>
              <a:defRPr sz="1800" kern="1200">
                <a:solidFill>
                  <a:schemeClr val="tx1"/>
                </a:solidFill>
                <a:latin typeface="微软雅黑" panose="020B0503020204020204" charset="-122"/>
                <a:ea typeface="微软雅黑" panose="020B0503020204020204" charset="-122"/>
              </a:defRPr>
            </a:lvl9pPr>
          </a:lstStyle>
          <a:p>
            <a:pPr algn="l"/>
            <a:r>
              <a:rPr lang="en-US" altLang="zh-CN" sz="1800" b="1" dirty="0" err="1">
                <a:solidFill>
                  <a:srgbClr val="026DFF"/>
                </a:solidFill>
                <a:latin typeface="+mn-lt"/>
                <a:ea typeface="+mn-ea"/>
                <a:cs typeface="+mn-ea"/>
                <a:sym typeface="+mn-lt"/>
              </a:rPr>
              <a:t>AIGC</a:t>
            </a:r>
            <a:r>
              <a:rPr lang="zh-CN" altLang="en-US" sz="1800" b="1" dirty="0">
                <a:solidFill>
                  <a:srgbClr val="026DFF"/>
                </a:solidFill>
                <a:latin typeface="+mn-lt"/>
                <a:ea typeface="+mn-ea"/>
                <a:cs typeface="+mn-ea"/>
                <a:sym typeface="+mn-lt"/>
              </a:rPr>
              <a:t>在娱乐行业应用</a:t>
            </a:r>
          </a:p>
        </p:txBody>
      </p:sp>
      <p:grpSp>
        <p:nvGrpSpPr>
          <p:cNvPr id="10" name="组合 9"/>
          <p:cNvGrpSpPr/>
          <p:nvPr/>
        </p:nvGrpSpPr>
        <p:grpSpPr>
          <a:xfrm>
            <a:off x="-635" y="201644"/>
            <a:ext cx="1457960" cy="514350"/>
            <a:chOff x="-1" y="1223"/>
            <a:chExt cx="2296" cy="810"/>
          </a:xfrm>
        </p:grpSpPr>
        <p:sp>
          <p:nvSpPr>
            <p:cNvPr id="32" name="矩形 31"/>
            <p:cNvSpPr/>
            <p:nvPr>
              <p:custDataLst>
                <p:tags r:id="rId3"/>
              </p:custDataLst>
            </p:nvPr>
          </p:nvSpPr>
          <p:spPr>
            <a:xfrm>
              <a:off x="983" y="1223"/>
              <a:ext cx="1313" cy="81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4"/>
              </p:custDataLst>
            </p:nvPr>
          </p:nvSpPr>
          <p:spPr>
            <a:xfrm>
              <a:off x="684" y="1223"/>
              <a:ext cx="1023" cy="81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矩形 1"/>
            <p:cNvSpPr/>
            <p:nvPr>
              <p:custDataLst>
                <p:tags r:id="rId5"/>
              </p:custDataLst>
            </p:nvPr>
          </p:nvSpPr>
          <p:spPr>
            <a:xfrm>
              <a:off x="-1" y="1223"/>
              <a:ext cx="1307" cy="81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6"/>
              </p:custDataLst>
            </p:nvPr>
          </p:nvSpPr>
          <p:spPr>
            <a:xfrm>
              <a:off x="699" y="1233"/>
              <a:ext cx="424" cy="679"/>
            </a:xfrm>
            <a:prstGeom prst="rect">
              <a:avLst/>
            </a:prstGeom>
            <a:noFill/>
          </p:spPr>
          <p:txBody>
            <a:bodyPr wrap="none" rtlCol="0">
              <a:noAutofit/>
            </a:bodyPr>
            <a:lstStyle/>
            <a:p>
              <a:pPr algn="ctr"/>
              <a:r>
                <a:rPr lang="en-US" altLang="zh-CN" dirty="0">
                  <a:solidFill>
                    <a:schemeClr val="bg1"/>
                  </a:solidFill>
                  <a:latin typeface="+mn-lt"/>
                  <a:ea typeface="+mn-ea"/>
                  <a:cs typeface="+mn-ea"/>
                  <a:sym typeface="+mn-lt"/>
                </a:rPr>
                <a:t>2</a:t>
              </a:r>
              <a:endParaRPr lang="en-US" altLang="zh-CN" b="1" dirty="0">
                <a:solidFill>
                  <a:schemeClr val="bg1"/>
                </a:solidFill>
                <a:latin typeface="+mn-lt"/>
                <a:ea typeface="+mn-ea"/>
                <a:cs typeface="+mn-ea"/>
                <a:sym typeface="+mn-lt"/>
              </a:endParaRPr>
            </a:p>
          </p:txBody>
        </p:sp>
      </p:grpSp>
      <p:sp>
        <p:nvSpPr>
          <p:cNvPr id="9" name="矩形 8"/>
          <p:cNvSpPr/>
          <p:nvPr>
            <p:custDataLst>
              <p:tags r:id="rId2"/>
            </p:custDataLst>
          </p:nvPr>
        </p:nvSpPr>
        <p:spPr>
          <a:xfrm>
            <a:off x="1619250" y="341344"/>
            <a:ext cx="5046345" cy="368947"/>
          </a:xfrm>
          <a:prstGeom prst="rect">
            <a:avLst/>
          </a:prstGeom>
        </p:spPr>
        <p:txBody>
          <a:bodyPr wrap="square">
            <a:spAutoFit/>
          </a:bodyPr>
          <a:lstStyle/>
          <a:p>
            <a:pPr algn="l">
              <a:lnSpc>
                <a:spcPct val="150000"/>
              </a:lnSpc>
            </a:pPr>
            <a:r>
              <a:rPr lang="en-US" altLang="zh-CN" sz="1350" dirty="0">
                <a:solidFill>
                  <a:schemeClr val="bg1">
                    <a:lumMod val="85000"/>
                  </a:schemeClr>
                </a:solidFill>
                <a:latin typeface="+mn-lt"/>
                <a:ea typeface="+mn-ea"/>
                <a:cs typeface="+mn-ea"/>
                <a:sym typeface="+mn-lt"/>
              </a:rPr>
              <a:t>.</a:t>
            </a:r>
            <a:r>
              <a:rPr lang="en-US" altLang="zh-CN" sz="1350" dirty="0">
                <a:solidFill>
                  <a:schemeClr val="bg1">
                    <a:lumMod val="95000"/>
                  </a:schemeClr>
                </a:solidFill>
                <a:latin typeface="+mn-lt"/>
                <a:ea typeface="+mn-ea"/>
                <a:cs typeface="+mn-ea"/>
                <a:sym typeface="+mn-lt"/>
              </a:rPr>
              <a:t>..........................................................................</a:t>
            </a:r>
            <a:r>
              <a:rPr lang="en-US" altLang="zh-CN" sz="1350" dirty="0">
                <a:solidFill>
                  <a:schemeClr val="bg1">
                    <a:lumMod val="85000"/>
                  </a:schemeClr>
                </a:solidFill>
                <a:latin typeface="+mn-lt"/>
                <a:ea typeface="+mn-ea"/>
                <a:cs typeface="+mn-ea"/>
                <a:sym typeface="+mn-lt"/>
              </a:rPr>
              <a:t>.</a:t>
            </a:r>
          </a:p>
        </p:txBody>
      </p:sp>
      <p:sp>
        <p:nvSpPr>
          <p:cNvPr id="21" name="Cloned shape 2">
            <a:extLst>
              <a:ext uri="{FF2B5EF4-FFF2-40B4-BE49-F238E27FC236}">
                <a16:creationId xmlns:a16="http://schemas.microsoft.com/office/drawing/2014/main" id="{3D86CF3C-0410-4DB4-8932-653A6595434B}"/>
              </a:ext>
            </a:extLst>
          </p:cNvPr>
          <p:cNvSpPr/>
          <p:nvPr/>
        </p:nvSpPr>
        <p:spPr>
          <a:xfrm>
            <a:off x="771283" y="1553463"/>
            <a:ext cx="4777006" cy="4029176"/>
          </a:xfrm>
          <a:prstGeom prst="roundRect">
            <a:avLst>
              <a:gd name="adj" fmla="val 5758"/>
            </a:avLst>
          </a:prstGeom>
          <a:solidFill>
            <a:schemeClr val="accent1">
              <a:alpha val="2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n-ea"/>
              <a:sym typeface="+mn-lt"/>
            </a:endParaRPr>
          </a:p>
        </p:txBody>
      </p:sp>
      <p:sp>
        <p:nvSpPr>
          <p:cNvPr id="22" name="Cloned shape 3">
            <a:extLst>
              <a:ext uri="{FF2B5EF4-FFF2-40B4-BE49-F238E27FC236}">
                <a16:creationId xmlns:a16="http://schemas.microsoft.com/office/drawing/2014/main" id="{C1B970D2-CE9B-464F-B546-78F065DA2A9E}"/>
              </a:ext>
            </a:extLst>
          </p:cNvPr>
          <p:cNvSpPr txBox="1"/>
          <p:nvPr/>
        </p:nvSpPr>
        <p:spPr>
          <a:xfrm>
            <a:off x="1079579" y="1783639"/>
            <a:ext cx="2718939" cy="923330"/>
          </a:xfrm>
          <a:prstGeom prst="rect">
            <a:avLst/>
          </a:prstGeom>
          <a:noFill/>
        </p:spPr>
        <p:txBody>
          <a:bodyPr wrap="square" lIns="108000" rIns="108000">
            <a:normAutofit/>
          </a:bodyPr>
          <a:lstStyle/>
          <a:p>
            <a:r>
              <a:rPr kumimoji="1" lang="en-US" altLang="zh-CN" sz="5400" b="1" dirty="0">
                <a:solidFill>
                  <a:schemeClr val="accent1"/>
                </a:solidFill>
                <a:latin typeface="+mn-lt"/>
                <a:ea typeface="+mn-ea"/>
                <a:cs typeface="+mn-ea"/>
                <a:sym typeface="+mn-lt"/>
              </a:rPr>
              <a:t>01</a:t>
            </a:r>
            <a:endParaRPr kumimoji="1" lang="zh-CN" altLang="en-US" sz="5400" b="1" dirty="0">
              <a:solidFill>
                <a:schemeClr val="accent1"/>
              </a:solidFill>
              <a:latin typeface="+mn-lt"/>
              <a:ea typeface="+mn-ea"/>
              <a:cs typeface="+mn-ea"/>
              <a:sym typeface="+mn-lt"/>
            </a:endParaRPr>
          </a:p>
        </p:txBody>
      </p:sp>
      <p:sp>
        <p:nvSpPr>
          <p:cNvPr id="23" name="Cloned shape 4">
            <a:extLst>
              <a:ext uri="{FF2B5EF4-FFF2-40B4-BE49-F238E27FC236}">
                <a16:creationId xmlns:a16="http://schemas.microsoft.com/office/drawing/2014/main" id="{7225CFAB-4A15-49E5-9F87-3ADAE471BEE6}"/>
              </a:ext>
            </a:extLst>
          </p:cNvPr>
          <p:cNvSpPr txBox="1"/>
          <p:nvPr/>
        </p:nvSpPr>
        <p:spPr>
          <a:xfrm>
            <a:off x="997254" y="2744873"/>
            <a:ext cx="3901931" cy="830997"/>
          </a:xfrm>
          <a:prstGeom prst="rect">
            <a:avLst/>
          </a:prstGeom>
          <a:noFill/>
        </p:spPr>
        <p:txBody>
          <a:bodyPr wrap="square">
            <a:normAutofit/>
          </a:bodyPr>
          <a:lstStyle/>
          <a:p>
            <a:r>
              <a:rPr lang="en-US" altLang="zh-CN" b="1" dirty="0">
                <a:latin typeface="+mn-lt"/>
                <a:ea typeface="+mn-ea"/>
                <a:cs typeface="+mn-ea"/>
                <a:sym typeface="+mn-lt"/>
              </a:rPr>
              <a:t>人脸美妆、图像融合、黑白上色、风格转换、属性变换</a:t>
            </a:r>
          </a:p>
          <a:p>
            <a:endParaRPr lang="en-US" altLang="zh-CN" sz="1600" b="1" dirty="0">
              <a:latin typeface="+mn-lt"/>
              <a:ea typeface="+mn-ea"/>
              <a:cs typeface="+mn-ea"/>
              <a:sym typeface="+mn-lt"/>
            </a:endParaRPr>
          </a:p>
        </p:txBody>
      </p:sp>
      <p:sp>
        <p:nvSpPr>
          <p:cNvPr id="24" name="Cloned shape 5">
            <a:extLst>
              <a:ext uri="{FF2B5EF4-FFF2-40B4-BE49-F238E27FC236}">
                <a16:creationId xmlns:a16="http://schemas.microsoft.com/office/drawing/2014/main" id="{2742AB0B-A7B0-4115-A9C4-E96B84BFD5EB}"/>
              </a:ext>
            </a:extLst>
          </p:cNvPr>
          <p:cNvSpPr/>
          <p:nvPr/>
        </p:nvSpPr>
        <p:spPr>
          <a:xfrm>
            <a:off x="6678576" y="1563376"/>
            <a:ext cx="4777006" cy="4029176"/>
          </a:xfrm>
          <a:prstGeom prst="roundRect">
            <a:avLst>
              <a:gd name="adj" fmla="val 5758"/>
            </a:avLst>
          </a:prstGeom>
          <a:solidFill>
            <a:schemeClr val="tx2">
              <a:alpha val="2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n-ea"/>
              <a:sym typeface="+mn-lt"/>
            </a:endParaRPr>
          </a:p>
        </p:txBody>
      </p:sp>
      <p:sp>
        <p:nvSpPr>
          <p:cNvPr id="25" name="Cloned shape 6">
            <a:extLst>
              <a:ext uri="{FF2B5EF4-FFF2-40B4-BE49-F238E27FC236}">
                <a16:creationId xmlns:a16="http://schemas.microsoft.com/office/drawing/2014/main" id="{6795A6F6-6A72-4813-9524-CAF70B06AC00}"/>
              </a:ext>
            </a:extLst>
          </p:cNvPr>
          <p:cNvSpPr txBox="1"/>
          <p:nvPr/>
        </p:nvSpPr>
        <p:spPr>
          <a:xfrm>
            <a:off x="6960017" y="1793552"/>
            <a:ext cx="2718939" cy="923330"/>
          </a:xfrm>
          <a:prstGeom prst="rect">
            <a:avLst/>
          </a:prstGeom>
          <a:noFill/>
        </p:spPr>
        <p:txBody>
          <a:bodyPr wrap="square" lIns="108000" rIns="108000">
            <a:normAutofit/>
          </a:bodyPr>
          <a:lstStyle/>
          <a:p>
            <a:r>
              <a:rPr kumimoji="1" lang="en-US" altLang="zh-CN" sz="5400" b="1" dirty="0">
                <a:latin typeface="+mn-lt"/>
                <a:ea typeface="+mn-ea"/>
                <a:cs typeface="+mn-ea"/>
                <a:sym typeface="+mn-lt"/>
              </a:rPr>
              <a:t>02</a:t>
            </a:r>
            <a:endParaRPr kumimoji="1" lang="zh-CN" altLang="en-US" sz="5400" b="1" dirty="0">
              <a:latin typeface="+mn-lt"/>
              <a:ea typeface="+mn-ea"/>
              <a:cs typeface="+mn-ea"/>
              <a:sym typeface="+mn-lt"/>
            </a:endParaRPr>
          </a:p>
        </p:txBody>
      </p:sp>
      <p:sp>
        <p:nvSpPr>
          <p:cNvPr id="26" name="Cloned shape 7">
            <a:extLst>
              <a:ext uri="{FF2B5EF4-FFF2-40B4-BE49-F238E27FC236}">
                <a16:creationId xmlns:a16="http://schemas.microsoft.com/office/drawing/2014/main" id="{5D6F1503-89AA-4F9E-BC0A-1E44925D0611}"/>
              </a:ext>
            </a:extLst>
          </p:cNvPr>
          <p:cNvSpPr txBox="1"/>
          <p:nvPr/>
        </p:nvSpPr>
        <p:spPr>
          <a:xfrm>
            <a:off x="6960017" y="2750054"/>
            <a:ext cx="3901931" cy="830997"/>
          </a:xfrm>
          <a:prstGeom prst="rect">
            <a:avLst/>
          </a:prstGeom>
          <a:noFill/>
        </p:spPr>
        <p:txBody>
          <a:bodyPr wrap="square">
            <a:normAutofit/>
          </a:bodyPr>
          <a:lstStyle/>
          <a:p>
            <a:r>
              <a:rPr lang="en-US" altLang="zh-CN" b="1" dirty="0">
                <a:latin typeface="+mn-lt"/>
                <a:ea typeface="+mn-ea"/>
                <a:cs typeface="+mn-ea"/>
                <a:sym typeface="+mn-lt"/>
              </a:rPr>
              <a:t>社交互动：虚拟主播、网红、聊天机器人、互动游戏</a:t>
            </a:r>
          </a:p>
          <a:p>
            <a:endParaRPr lang="en-US" altLang="zh-CN" sz="1600" b="1" dirty="0">
              <a:latin typeface="+mn-lt"/>
              <a:ea typeface="+mn-ea"/>
              <a:cs typeface="+mn-ea"/>
              <a:sym typeface="+mn-lt"/>
            </a:endParaRPr>
          </a:p>
        </p:txBody>
      </p:sp>
      <p:sp>
        <p:nvSpPr>
          <p:cNvPr id="27" name="Cloned shape 8">
            <a:extLst>
              <a:ext uri="{FF2B5EF4-FFF2-40B4-BE49-F238E27FC236}">
                <a16:creationId xmlns:a16="http://schemas.microsoft.com/office/drawing/2014/main" id="{B5073369-DC4D-4FB9-83D5-4FA313E1D08E}"/>
              </a:ext>
            </a:extLst>
          </p:cNvPr>
          <p:cNvSpPr txBox="1"/>
          <p:nvPr/>
        </p:nvSpPr>
        <p:spPr>
          <a:xfrm>
            <a:off x="1079579" y="3609042"/>
            <a:ext cx="3901931" cy="1754326"/>
          </a:xfrm>
          <a:prstGeom prst="rect">
            <a:avLst/>
          </a:prstGeom>
          <a:noFill/>
        </p:spPr>
        <p:txBody>
          <a:bodyPr wrap="square" rtlCol="0">
            <a:normAutofit/>
          </a:bodyPr>
          <a:lstStyle/>
          <a:p>
            <a:r>
              <a:rPr lang="en-US" altLang="zh-CN" sz="1500" dirty="0">
                <a:latin typeface="腾讯体 W3" panose="020C04030202040F0204" pitchFamily="34" charset="-122"/>
                <a:ea typeface="腾讯体 W3" panose="020C04030202040F0204" pitchFamily="34" charset="-122"/>
                <a:cs typeface="+mn-ea"/>
                <a:sym typeface="+mn-lt"/>
              </a:rPr>
              <a:t>全民娱乐，享受科技带来的美妙体验！通过图像内容生成应用，探索无限创意！尝试人脸美妆，展现个人独特风格；融合照片，创作出更多精彩作品！</a:t>
            </a:r>
          </a:p>
          <a:p>
            <a:endParaRPr lang="en-US" altLang="zh-CN" sz="1500" dirty="0">
              <a:latin typeface="腾讯体 W3" panose="020C04030202040F0204" pitchFamily="34" charset="-122"/>
              <a:ea typeface="腾讯体 W3" panose="020C04030202040F0204" pitchFamily="34" charset="-122"/>
              <a:cs typeface="+mn-ea"/>
              <a:sym typeface="+mn-lt"/>
            </a:endParaRPr>
          </a:p>
          <a:p>
            <a:endParaRPr lang="en-US" altLang="zh-CN" sz="1500" dirty="0">
              <a:latin typeface="腾讯体 W3" panose="020C04030202040F0204" pitchFamily="34" charset="-122"/>
              <a:ea typeface="腾讯体 W3" panose="020C04030202040F0204" pitchFamily="34" charset="-122"/>
              <a:cs typeface="+mn-ea"/>
              <a:sym typeface="+mn-lt"/>
            </a:endParaRPr>
          </a:p>
          <a:p>
            <a:endParaRPr lang="en-US" altLang="zh-CN" sz="1500" dirty="0">
              <a:latin typeface="腾讯体 W3" panose="020C04030202040F0204" pitchFamily="34" charset="-122"/>
              <a:ea typeface="腾讯体 W3" panose="020C04030202040F0204" pitchFamily="34" charset="-122"/>
              <a:cs typeface="+mn-ea"/>
              <a:sym typeface="+mn-lt"/>
            </a:endParaRPr>
          </a:p>
          <a:p>
            <a:endParaRPr lang="en-US" altLang="zh-CN" sz="1500" dirty="0">
              <a:latin typeface="腾讯体 W3" panose="020C04030202040F0204" pitchFamily="34" charset="-122"/>
              <a:ea typeface="腾讯体 W3" panose="020C04030202040F0204" pitchFamily="34" charset="-122"/>
              <a:cs typeface="+mn-ea"/>
              <a:sym typeface="+mn-lt"/>
            </a:endParaRPr>
          </a:p>
          <a:p>
            <a:endParaRPr lang="zh-CN" altLang="en-US" sz="1500" dirty="0">
              <a:latin typeface="腾讯体 W3" panose="020C04030202040F0204" pitchFamily="34" charset="-122"/>
              <a:ea typeface="腾讯体 W3" panose="020C04030202040F0204" pitchFamily="34" charset="-122"/>
              <a:cs typeface="+mn-ea"/>
              <a:sym typeface="+mn-lt"/>
            </a:endParaRPr>
          </a:p>
        </p:txBody>
      </p:sp>
      <p:sp>
        <p:nvSpPr>
          <p:cNvPr id="41" name="Cloned shape 9">
            <a:extLst>
              <a:ext uri="{FF2B5EF4-FFF2-40B4-BE49-F238E27FC236}">
                <a16:creationId xmlns:a16="http://schemas.microsoft.com/office/drawing/2014/main" id="{CD59F94F-DC97-4493-A9B2-CF65A6DCF030}"/>
              </a:ext>
            </a:extLst>
          </p:cNvPr>
          <p:cNvSpPr txBox="1"/>
          <p:nvPr/>
        </p:nvSpPr>
        <p:spPr>
          <a:xfrm>
            <a:off x="7042341" y="3618955"/>
            <a:ext cx="3901931" cy="1754326"/>
          </a:xfrm>
          <a:prstGeom prst="rect">
            <a:avLst/>
          </a:prstGeom>
          <a:noFill/>
        </p:spPr>
        <p:txBody>
          <a:bodyPr wrap="square" rtlCol="0">
            <a:normAutofit fontScale="92500" lnSpcReduction="10000"/>
          </a:bodyPr>
          <a:lstStyle/>
          <a:p>
            <a:r>
              <a:rPr lang="en-US" altLang="zh-CN" dirty="0">
                <a:latin typeface="腾讯体 W3" panose="020C04030202040F0204" pitchFamily="34" charset="-122"/>
                <a:ea typeface="腾讯体 W3" panose="020C04030202040F0204" pitchFamily="34" charset="-122"/>
                <a:cs typeface="+mn-ea"/>
                <a:sym typeface="+mn-lt"/>
              </a:rPr>
              <a:t>社交互动形式日新月异，随着技术的不断发展，虚拟主播、虚拟网红、聊天机器人和聊天互动游戏等新型社交互动形式逐渐成为人们生活中的重要组成部分。这些新型社交互动形式不仅丰富了人们的社交体验，还为社交互动市场注入了新的活力</a:t>
            </a:r>
          </a:p>
          <a:p>
            <a:endParaRPr lang="en-US" altLang="zh-CN" dirty="0">
              <a:latin typeface="腾讯体 W3" panose="020C04030202040F0204" pitchFamily="34" charset="-122"/>
              <a:ea typeface="腾讯体 W3" panose="020C04030202040F0204" pitchFamily="34" charset="-122"/>
              <a:cs typeface="+mn-ea"/>
              <a:sym typeface="+mn-lt"/>
            </a:endParaRPr>
          </a:p>
          <a:p>
            <a:endParaRPr lang="en-US" altLang="zh-CN" dirty="0">
              <a:latin typeface="腾讯体 W3" panose="020C04030202040F0204" pitchFamily="34" charset="-122"/>
              <a:ea typeface="腾讯体 W3" panose="020C04030202040F0204" pitchFamily="34" charset="-122"/>
              <a:cs typeface="+mn-ea"/>
              <a:sym typeface="+mn-lt"/>
            </a:endParaRPr>
          </a:p>
          <a:p>
            <a:endParaRPr lang="en-US" altLang="zh-CN" dirty="0">
              <a:latin typeface="腾讯体 W3" panose="020C04030202040F0204" pitchFamily="34" charset="-122"/>
              <a:ea typeface="腾讯体 W3" panose="020C04030202040F0204" pitchFamily="34" charset="-122"/>
              <a:cs typeface="+mn-ea"/>
              <a:sym typeface="+mn-lt"/>
            </a:endParaRPr>
          </a:p>
          <a:p>
            <a:endParaRPr lang="en-US" altLang="zh-CN" dirty="0">
              <a:latin typeface="腾讯体 W3" panose="020C04030202040F0204" pitchFamily="34" charset="-122"/>
              <a:ea typeface="腾讯体 W3" panose="020C04030202040F0204" pitchFamily="34" charset="-122"/>
              <a:cs typeface="+mn-ea"/>
              <a:sym typeface="+mn-lt"/>
            </a:endParaRPr>
          </a:p>
          <a:p>
            <a:endParaRPr lang="zh-CN" altLang="en-US" dirty="0">
              <a:latin typeface="腾讯体 W3" panose="020C04030202040F0204" pitchFamily="34" charset="-122"/>
              <a:ea typeface="腾讯体 W3" panose="020C04030202040F0204" pitchFamily="34" charset="-122"/>
              <a:cs typeface="+mn-ea"/>
              <a:sym typeface="+mn-lt"/>
            </a:endParaRPr>
          </a:p>
        </p:txBody>
      </p:sp>
      <p:sp>
        <p:nvSpPr>
          <p:cNvPr id="42" name="Cloned shape 10">
            <a:extLst>
              <a:ext uri="{FF2B5EF4-FFF2-40B4-BE49-F238E27FC236}">
                <a16:creationId xmlns:a16="http://schemas.microsoft.com/office/drawing/2014/main" id="{5881D140-D522-427A-B1CE-B627FCE19C98}"/>
              </a:ext>
            </a:extLst>
          </p:cNvPr>
          <p:cNvSpPr/>
          <p:nvPr/>
        </p:nvSpPr>
        <p:spPr bwMode="auto">
          <a:xfrm>
            <a:off x="4794193" y="1846445"/>
            <a:ext cx="441964" cy="471428"/>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accent1"/>
          </a:solidFill>
          <a:ln>
            <a:noFill/>
          </a:ln>
        </p:spPr>
        <p:txBody>
          <a:bodyPr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43" name="Cloned shape 11">
            <a:extLst>
              <a:ext uri="{FF2B5EF4-FFF2-40B4-BE49-F238E27FC236}">
                <a16:creationId xmlns:a16="http://schemas.microsoft.com/office/drawing/2014/main" id="{A312BECC-DBCA-456E-A1A4-ECAF55664905}"/>
              </a:ext>
            </a:extLst>
          </p:cNvPr>
          <p:cNvSpPr/>
          <p:nvPr/>
        </p:nvSpPr>
        <p:spPr>
          <a:xfrm>
            <a:off x="10557754" y="1914104"/>
            <a:ext cx="502978" cy="502978"/>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accent4">
              <a:lumMod val="100000"/>
            </a:schemeClr>
          </a:solidFill>
          <a:ln w="12700">
            <a:miter lim="400000"/>
          </a:ln>
        </p:spPr>
        <p:txBody>
          <a:bodyPr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Tree>
    <p:extLst>
      <p:ext uri="{BB962C8B-B14F-4D97-AF65-F5344CB8AC3E}">
        <p14:creationId xmlns:p14="http://schemas.microsoft.com/office/powerpoint/2010/main" val="195473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4" grpId="0" animBg="1"/>
      <p:bldP spid="25" grpId="0"/>
      <p:bldP spid="26" grpId="0"/>
      <p:bldP spid="27" grpId="0"/>
      <p:bldP spid="41" grpId="0"/>
      <p:bldP spid="42" grpId="0" animBg="1"/>
      <p:bldP spid="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p:nvPr>
            <p:custDataLst>
              <p:tags r:id="rId1"/>
            </p:custDataLst>
          </p:nvPr>
        </p:nvSpPr>
        <p:spPr>
          <a:xfrm>
            <a:off x="1609434" y="7887"/>
            <a:ext cx="3158296" cy="589578"/>
          </a:xfrm>
          <a:prstGeom prst="rect">
            <a:avLst/>
          </a:prstGeom>
        </p:spPr>
        <p:txBody>
          <a:bodyPr vert="horz" lIns="91440" tIns="45720" rIns="91440" bIns="45720" anchor="b">
            <a:normAutofit/>
          </a:bodyPr>
          <a:lstStyle>
            <a:lvl1pPr marL="0" lvl="0" algn="ctr" defTabSz="914400">
              <a:lnSpc>
                <a:spcPct val="130000"/>
              </a:lnSpc>
              <a:spcBef>
                <a:spcPct val="0"/>
              </a:spcBef>
              <a:buNone/>
              <a:defRPr sz="6000" kern="1200">
                <a:solidFill>
                  <a:schemeClr val="tx1"/>
                </a:solidFill>
                <a:latin typeface="微软雅黑" panose="020B0503020204020204" charset="-122"/>
                <a:ea typeface="微软雅黑" panose="020B0503020204020204" charset="-122"/>
              </a:defRPr>
            </a:lvl1pPr>
            <a:lvl2pPr marL="457200" lvl="1" algn="l" defTabSz="914400">
              <a:lnSpc>
                <a:spcPct val="130000"/>
              </a:lnSpc>
              <a:defRPr sz="1800" kern="1200">
                <a:solidFill>
                  <a:schemeClr val="tx1"/>
                </a:solidFill>
                <a:latin typeface="微软雅黑" panose="020B0503020204020204" charset="-122"/>
                <a:ea typeface="微软雅黑" panose="020B0503020204020204" charset="-122"/>
              </a:defRPr>
            </a:lvl2pPr>
            <a:lvl3pPr marL="914400" lvl="2" algn="l" defTabSz="914400">
              <a:lnSpc>
                <a:spcPct val="130000"/>
              </a:lnSpc>
              <a:defRPr sz="1800" kern="1200">
                <a:solidFill>
                  <a:schemeClr val="tx1"/>
                </a:solidFill>
                <a:latin typeface="微软雅黑" panose="020B0503020204020204" charset="-122"/>
                <a:ea typeface="微软雅黑" panose="020B0503020204020204" charset="-122"/>
              </a:defRPr>
            </a:lvl3pPr>
            <a:lvl4pPr marL="1371600" lvl="3" algn="l" defTabSz="914400">
              <a:lnSpc>
                <a:spcPct val="130000"/>
              </a:lnSpc>
              <a:defRPr sz="1800" kern="1200">
                <a:solidFill>
                  <a:schemeClr val="tx1"/>
                </a:solidFill>
                <a:latin typeface="微软雅黑" panose="020B0503020204020204" charset="-122"/>
                <a:ea typeface="微软雅黑" panose="020B0503020204020204" charset="-122"/>
              </a:defRPr>
            </a:lvl4pPr>
            <a:lvl5pPr marL="1828800" lvl="4" algn="l" defTabSz="914400">
              <a:lnSpc>
                <a:spcPct val="130000"/>
              </a:lnSpc>
              <a:defRPr sz="1800" kern="1200">
                <a:solidFill>
                  <a:schemeClr val="tx1"/>
                </a:solidFill>
                <a:latin typeface="微软雅黑" panose="020B0503020204020204" charset="-122"/>
                <a:ea typeface="微软雅黑" panose="020B0503020204020204" charset="-122"/>
              </a:defRPr>
            </a:lvl5pPr>
            <a:lvl6pPr marL="2286000" lvl="5" algn="l" defTabSz="914400">
              <a:lnSpc>
                <a:spcPct val="130000"/>
              </a:lnSpc>
              <a:defRPr sz="1800" kern="1200">
                <a:solidFill>
                  <a:schemeClr val="tx1"/>
                </a:solidFill>
                <a:latin typeface="微软雅黑" panose="020B0503020204020204" charset="-122"/>
                <a:ea typeface="微软雅黑" panose="020B0503020204020204" charset="-122"/>
              </a:defRPr>
            </a:lvl6pPr>
            <a:lvl7pPr marL="2743200" lvl="6" algn="l" defTabSz="914400">
              <a:lnSpc>
                <a:spcPct val="130000"/>
              </a:lnSpc>
              <a:defRPr sz="1800" kern="1200">
                <a:solidFill>
                  <a:schemeClr val="tx1"/>
                </a:solidFill>
                <a:latin typeface="微软雅黑" panose="020B0503020204020204" charset="-122"/>
                <a:ea typeface="微软雅黑" panose="020B0503020204020204" charset="-122"/>
              </a:defRPr>
            </a:lvl7pPr>
            <a:lvl8pPr marL="3200400" lvl="7" algn="l" defTabSz="914400">
              <a:lnSpc>
                <a:spcPct val="130000"/>
              </a:lnSpc>
              <a:defRPr sz="1800" kern="1200">
                <a:solidFill>
                  <a:schemeClr val="tx1"/>
                </a:solidFill>
                <a:latin typeface="微软雅黑" panose="020B0503020204020204" charset="-122"/>
                <a:ea typeface="微软雅黑" panose="020B0503020204020204" charset="-122"/>
              </a:defRPr>
            </a:lvl8pPr>
            <a:lvl9pPr marL="3657600" lvl="8" algn="l" defTabSz="914400">
              <a:lnSpc>
                <a:spcPct val="130000"/>
              </a:lnSpc>
              <a:defRPr sz="1800" kern="1200">
                <a:solidFill>
                  <a:schemeClr val="tx1"/>
                </a:solidFill>
                <a:latin typeface="微软雅黑" panose="020B0503020204020204" charset="-122"/>
                <a:ea typeface="微软雅黑" panose="020B0503020204020204" charset="-122"/>
              </a:defRPr>
            </a:lvl9pPr>
          </a:lstStyle>
          <a:p>
            <a:pPr algn="l"/>
            <a:r>
              <a:rPr lang="en-US" altLang="zh-CN" sz="1800" b="1" dirty="0" err="1">
                <a:solidFill>
                  <a:srgbClr val="026DFF"/>
                </a:solidFill>
                <a:latin typeface="+mn-lt"/>
                <a:ea typeface="+mn-ea"/>
                <a:cs typeface="+mn-ea"/>
                <a:sym typeface="+mn-lt"/>
              </a:rPr>
              <a:t>AIGC</a:t>
            </a:r>
            <a:r>
              <a:rPr lang="zh-CN" altLang="en-US" sz="1800" b="1" dirty="0">
                <a:solidFill>
                  <a:srgbClr val="026DFF"/>
                </a:solidFill>
                <a:latin typeface="+mn-lt"/>
                <a:ea typeface="+mn-ea"/>
                <a:cs typeface="+mn-ea"/>
                <a:sym typeface="+mn-lt"/>
              </a:rPr>
              <a:t>在其他行业应用</a:t>
            </a:r>
          </a:p>
        </p:txBody>
      </p:sp>
      <p:grpSp>
        <p:nvGrpSpPr>
          <p:cNvPr id="10" name="组合 9"/>
          <p:cNvGrpSpPr/>
          <p:nvPr/>
        </p:nvGrpSpPr>
        <p:grpSpPr>
          <a:xfrm>
            <a:off x="-635" y="201644"/>
            <a:ext cx="1457960" cy="514350"/>
            <a:chOff x="-1" y="1223"/>
            <a:chExt cx="2296" cy="810"/>
          </a:xfrm>
        </p:grpSpPr>
        <p:sp>
          <p:nvSpPr>
            <p:cNvPr id="32" name="矩形 31"/>
            <p:cNvSpPr/>
            <p:nvPr>
              <p:custDataLst>
                <p:tags r:id="rId3"/>
              </p:custDataLst>
            </p:nvPr>
          </p:nvSpPr>
          <p:spPr>
            <a:xfrm>
              <a:off x="983" y="1223"/>
              <a:ext cx="1313" cy="81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4"/>
              </p:custDataLst>
            </p:nvPr>
          </p:nvSpPr>
          <p:spPr>
            <a:xfrm>
              <a:off x="684" y="1223"/>
              <a:ext cx="1023" cy="81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矩形 1"/>
            <p:cNvSpPr/>
            <p:nvPr>
              <p:custDataLst>
                <p:tags r:id="rId5"/>
              </p:custDataLst>
            </p:nvPr>
          </p:nvSpPr>
          <p:spPr>
            <a:xfrm>
              <a:off x="-1" y="1223"/>
              <a:ext cx="1307" cy="81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6"/>
              </p:custDataLst>
            </p:nvPr>
          </p:nvSpPr>
          <p:spPr>
            <a:xfrm>
              <a:off x="699" y="1233"/>
              <a:ext cx="424" cy="679"/>
            </a:xfrm>
            <a:prstGeom prst="rect">
              <a:avLst/>
            </a:prstGeom>
            <a:noFill/>
          </p:spPr>
          <p:txBody>
            <a:bodyPr wrap="none" rtlCol="0">
              <a:noAutofit/>
            </a:bodyPr>
            <a:lstStyle/>
            <a:p>
              <a:pPr algn="ctr"/>
              <a:r>
                <a:rPr lang="en-US" altLang="zh-CN" dirty="0">
                  <a:solidFill>
                    <a:schemeClr val="bg1"/>
                  </a:solidFill>
                  <a:latin typeface="+mn-lt"/>
                  <a:ea typeface="+mn-ea"/>
                  <a:cs typeface="+mn-ea"/>
                  <a:sym typeface="+mn-lt"/>
                </a:rPr>
                <a:t>2</a:t>
              </a:r>
              <a:endParaRPr lang="en-US" altLang="zh-CN" b="1" dirty="0">
                <a:solidFill>
                  <a:schemeClr val="bg1"/>
                </a:solidFill>
                <a:latin typeface="+mn-lt"/>
                <a:ea typeface="+mn-ea"/>
                <a:cs typeface="+mn-ea"/>
                <a:sym typeface="+mn-lt"/>
              </a:endParaRPr>
            </a:p>
          </p:txBody>
        </p:sp>
      </p:grpSp>
      <p:sp>
        <p:nvSpPr>
          <p:cNvPr id="9" name="矩形 8"/>
          <p:cNvSpPr/>
          <p:nvPr>
            <p:custDataLst>
              <p:tags r:id="rId2"/>
            </p:custDataLst>
          </p:nvPr>
        </p:nvSpPr>
        <p:spPr>
          <a:xfrm>
            <a:off x="1619250" y="341344"/>
            <a:ext cx="5046345" cy="368947"/>
          </a:xfrm>
          <a:prstGeom prst="rect">
            <a:avLst/>
          </a:prstGeom>
        </p:spPr>
        <p:txBody>
          <a:bodyPr wrap="square">
            <a:spAutoFit/>
          </a:bodyPr>
          <a:lstStyle/>
          <a:p>
            <a:pPr algn="l">
              <a:lnSpc>
                <a:spcPct val="150000"/>
              </a:lnSpc>
            </a:pPr>
            <a:r>
              <a:rPr lang="en-US" altLang="zh-CN" sz="1350" dirty="0">
                <a:solidFill>
                  <a:schemeClr val="bg1">
                    <a:lumMod val="85000"/>
                  </a:schemeClr>
                </a:solidFill>
                <a:latin typeface="+mn-lt"/>
                <a:ea typeface="+mn-ea"/>
                <a:cs typeface="+mn-ea"/>
                <a:sym typeface="+mn-lt"/>
              </a:rPr>
              <a:t>.</a:t>
            </a:r>
            <a:r>
              <a:rPr lang="en-US" altLang="zh-CN" sz="1350" dirty="0">
                <a:solidFill>
                  <a:schemeClr val="bg1">
                    <a:lumMod val="95000"/>
                  </a:schemeClr>
                </a:solidFill>
                <a:latin typeface="+mn-lt"/>
                <a:ea typeface="+mn-ea"/>
                <a:cs typeface="+mn-ea"/>
                <a:sym typeface="+mn-lt"/>
              </a:rPr>
              <a:t>..........................................................................</a:t>
            </a:r>
            <a:r>
              <a:rPr lang="en-US" altLang="zh-CN" sz="1350" dirty="0">
                <a:solidFill>
                  <a:schemeClr val="bg1">
                    <a:lumMod val="85000"/>
                  </a:schemeClr>
                </a:solidFill>
                <a:latin typeface="+mn-lt"/>
                <a:ea typeface="+mn-ea"/>
                <a:cs typeface="+mn-ea"/>
                <a:sym typeface="+mn-lt"/>
              </a:rPr>
              <a:t>.</a:t>
            </a:r>
          </a:p>
        </p:txBody>
      </p:sp>
      <p:sp>
        <p:nvSpPr>
          <p:cNvPr id="19" name="Cloned shape 2">
            <a:extLst>
              <a:ext uri="{FF2B5EF4-FFF2-40B4-BE49-F238E27FC236}">
                <a16:creationId xmlns:a16="http://schemas.microsoft.com/office/drawing/2014/main" id="{44A36252-C270-18C2-325B-1F2269910526}"/>
              </a:ext>
            </a:extLst>
          </p:cNvPr>
          <p:cNvSpPr/>
          <p:nvPr/>
        </p:nvSpPr>
        <p:spPr>
          <a:xfrm>
            <a:off x="9446312" y="1556950"/>
            <a:ext cx="1527680" cy="13031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n-ea"/>
              <a:sym typeface="+mn-lt"/>
            </a:endParaRPr>
          </a:p>
        </p:txBody>
      </p:sp>
      <p:sp>
        <p:nvSpPr>
          <p:cNvPr id="20" name="Cloned shape 3">
            <a:extLst>
              <a:ext uri="{FF2B5EF4-FFF2-40B4-BE49-F238E27FC236}">
                <a16:creationId xmlns:a16="http://schemas.microsoft.com/office/drawing/2014/main" id="{8B196DFD-3C3E-59E1-0A9A-D1EFD05C2681}"/>
              </a:ext>
            </a:extLst>
          </p:cNvPr>
          <p:cNvSpPr/>
          <p:nvPr/>
        </p:nvSpPr>
        <p:spPr>
          <a:xfrm>
            <a:off x="9446312" y="2968861"/>
            <a:ext cx="1527680" cy="13031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n-ea"/>
              <a:sym typeface="+mn-lt"/>
            </a:endParaRPr>
          </a:p>
        </p:txBody>
      </p:sp>
      <p:sp>
        <p:nvSpPr>
          <p:cNvPr id="28" name="Cloned shape 4">
            <a:extLst>
              <a:ext uri="{FF2B5EF4-FFF2-40B4-BE49-F238E27FC236}">
                <a16:creationId xmlns:a16="http://schemas.microsoft.com/office/drawing/2014/main" id="{C8A88431-3075-3C9B-A59C-6DA639C35819}"/>
              </a:ext>
            </a:extLst>
          </p:cNvPr>
          <p:cNvSpPr/>
          <p:nvPr/>
        </p:nvSpPr>
        <p:spPr>
          <a:xfrm>
            <a:off x="9446312" y="4380772"/>
            <a:ext cx="1527680" cy="13031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cs typeface="+mn-ea"/>
              <a:sym typeface="+mn-lt"/>
            </a:endParaRPr>
          </a:p>
        </p:txBody>
      </p:sp>
      <p:sp>
        <p:nvSpPr>
          <p:cNvPr id="29" name="Cloned shape 5">
            <a:extLst>
              <a:ext uri="{FF2B5EF4-FFF2-40B4-BE49-F238E27FC236}">
                <a16:creationId xmlns:a16="http://schemas.microsoft.com/office/drawing/2014/main" id="{745FB5CF-504E-BB48-7172-F93055101DFA}"/>
              </a:ext>
            </a:extLst>
          </p:cNvPr>
          <p:cNvSpPr txBox="1">
            <a:spLocks/>
          </p:cNvSpPr>
          <p:nvPr/>
        </p:nvSpPr>
        <p:spPr>
          <a:xfrm>
            <a:off x="1092008" y="1739780"/>
            <a:ext cx="7537601" cy="368352"/>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solidFill>
                  <a:schemeClr val="accent1"/>
                </a:solidFill>
                <a:cs typeface="+mn-ea"/>
                <a:sym typeface="+mn-lt"/>
              </a:rPr>
              <a:t>AIGC为教育工作者提供丰富的教学素材，提升课堂互动和提供更广泛的授课思路</a:t>
            </a:r>
            <a:endParaRPr lang="zh-CN" altLang="en-US" sz="2000" b="1" dirty="0">
              <a:solidFill>
                <a:schemeClr val="accent1"/>
              </a:solidFill>
              <a:cs typeface="+mn-ea"/>
              <a:sym typeface="+mn-lt"/>
            </a:endParaRPr>
          </a:p>
        </p:txBody>
      </p:sp>
      <p:sp>
        <p:nvSpPr>
          <p:cNvPr id="30" name="Cloned shape 6">
            <a:extLst>
              <a:ext uri="{FF2B5EF4-FFF2-40B4-BE49-F238E27FC236}">
                <a16:creationId xmlns:a16="http://schemas.microsoft.com/office/drawing/2014/main" id="{70D1EF93-1625-8CC9-D38C-9D2FCFB34892}"/>
              </a:ext>
            </a:extLst>
          </p:cNvPr>
          <p:cNvSpPr txBox="1"/>
          <p:nvPr/>
        </p:nvSpPr>
        <p:spPr>
          <a:xfrm>
            <a:off x="1092007" y="2154039"/>
            <a:ext cx="7537601" cy="523220"/>
          </a:xfrm>
          <a:prstGeom prst="rect">
            <a:avLst/>
          </a:prstGeom>
          <a:noFill/>
        </p:spPr>
        <p:txBody>
          <a:bodyPr wrap="square">
            <a:normAutofit/>
          </a:bodyPr>
          <a:lstStyle/>
          <a:p>
            <a:r>
              <a:rPr lang="en-US" altLang="zh-CN" sz="1400" dirty="0">
                <a:latin typeface="腾讯体 W3" panose="020C04030202040F0204" pitchFamily="34" charset="-122"/>
                <a:ea typeface="腾讯体 W3" panose="020C04030202040F0204" pitchFamily="34" charset="-122"/>
                <a:cs typeface="+mn-ea"/>
                <a:sym typeface="+mn-lt"/>
              </a:rPr>
              <a:t>AIGC为教育工作者提供丰富的教学素材，如数字人生成技术生成历史人物对话，提升课堂互动，ChatGPT生成创意性教学方案，提供广泛的授课思路</a:t>
            </a:r>
            <a:endParaRPr lang="zh-CN" altLang="en-US" sz="1400" dirty="0">
              <a:latin typeface="腾讯体 W3" panose="020C04030202040F0204" pitchFamily="34" charset="-122"/>
              <a:ea typeface="腾讯体 W3" panose="020C04030202040F0204" pitchFamily="34" charset="-122"/>
              <a:cs typeface="+mn-ea"/>
              <a:sym typeface="+mn-lt"/>
            </a:endParaRPr>
          </a:p>
        </p:txBody>
      </p:sp>
      <p:sp>
        <p:nvSpPr>
          <p:cNvPr id="31" name="Cloned shape 7">
            <a:extLst>
              <a:ext uri="{FF2B5EF4-FFF2-40B4-BE49-F238E27FC236}">
                <a16:creationId xmlns:a16="http://schemas.microsoft.com/office/drawing/2014/main" id="{28BC4B06-4F3D-E6C1-184D-3F0C47401CD2}"/>
              </a:ext>
            </a:extLst>
          </p:cNvPr>
          <p:cNvSpPr txBox="1">
            <a:spLocks/>
          </p:cNvSpPr>
          <p:nvPr/>
        </p:nvSpPr>
        <p:spPr>
          <a:xfrm>
            <a:off x="1092007" y="3155152"/>
            <a:ext cx="7537601" cy="368352"/>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b="1" dirty="0">
                <a:solidFill>
                  <a:schemeClr val="accent2"/>
                </a:solidFill>
                <a:cs typeface="+mn-ea"/>
                <a:sym typeface="+mn-lt"/>
              </a:rPr>
              <a:t>AIGC技术结合CAD软件，通过文本提示生成特定机构模型，用于工业设计参考</a:t>
            </a:r>
            <a:endParaRPr lang="zh-CN" altLang="en-US" sz="2000" b="1" dirty="0">
              <a:solidFill>
                <a:schemeClr val="accent2"/>
              </a:solidFill>
              <a:cs typeface="+mn-ea"/>
              <a:sym typeface="+mn-lt"/>
            </a:endParaRPr>
          </a:p>
        </p:txBody>
      </p:sp>
      <p:sp>
        <p:nvSpPr>
          <p:cNvPr id="33" name="Cloned shape 8">
            <a:extLst>
              <a:ext uri="{FF2B5EF4-FFF2-40B4-BE49-F238E27FC236}">
                <a16:creationId xmlns:a16="http://schemas.microsoft.com/office/drawing/2014/main" id="{2AE6227B-9B19-55DA-F697-C080C8579194}"/>
              </a:ext>
            </a:extLst>
          </p:cNvPr>
          <p:cNvSpPr txBox="1"/>
          <p:nvPr/>
        </p:nvSpPr>
        <p:spPr>
          <a:xfrm>
            <a:off x="1092007" y="3497744"/>
            <a:ext cx="7537601" cy="523220"/>
          </a:xfrm>
          <a:prstGeom prst="rect">
            <a:avLst/>
          </a:prstGeom>
          <a:noFill/>
        </p:spPr>
        <p:txBody>
          <a:bodyPr wrap="square">
            <a:noAutofit/>
          </a:bodyPr>
          <a:lstStyle>
            <a:defPPr>
              <a:defRPr lang="zh-CN"/>
            </a:defPPr>
            <a:lvl1pPr indent="0">
              <a:buNone/>
              <a:defRPr sz="1400"/>
            </a:lvl1pPr>
          </a:lstStyle>
          <a:p>
            <a:r>
              <a:rPr lang="en-US" altLang="zh-CN" sz="1300" dirty="0">
                <a:latin typeface="腾讯体 W3" panose="020C04030202040F0204" pitchFamily="34" charset="-122"/>
                <a:ea typeface="腾讯体 W3" panose="020C04030202040F0204" pitchFamily="34" charset="-122"/>
                <a:cs typeface="+mn-ea"/>
                <a:sym typeface="+mn-lt"/>
              </a:rPr>
              <a:t>在工业行业，AIGC技术可与工业设计软件CAD融合，通过文本输入提示语生成特定样式的机构模型，供设计者参考。例如，输入“设计一款卫星太阳能电池板可伸缩折翼机构”，AIGC模型即可生成相应的3D设计机构</a:t>
            </a:r>
            <a:endParaRPr lang="zh-CN" altLang="en-US" sz="1300" dirty="0">
              <a:latin typeface="腾讯体 W3" panose="020C04030202040F0204" pitchFamily="34" charset="-122"/>
              <a:ea typeface="腾讯体 W3" panose="020C04030202040F0204" pitchFamily="34" charset="-122"/>
              <a:cs typeface="+mn-ea"/>
              <a:sym typeface="+mn-lt"/>
            </a:endParaRPr>
          </a:p>
        </p:txBody>
      </p:sp>
      <p:sp>
        <p:nvSpPr>
          <p:cNvPr id="34" name="Cloned shape 9">
            <a:extLst>
              <a:ext uri="{FF2B5EF4-FFF2-40B4-BE49-F238E27FC236}">
                <a16:creationId xmlns:a16="http://schemas.microsoft.com/office/drawing/2014/main" id="{84146269-A9B7-53C2-714E-24B177EBA0E4}"/>
              </a:ext>
            </a:extLst>
          </p:cNvPr>
          <p:cNvSpPr txBox="1">
            <a:spLocks/>
          </p:cNvSpPr>
          <p:nvPr/>
        </p:nvSpPr>
        <p:spPr>
          <a:xfrm>
            <a:off x="1074945" y="4419534"/>
            <a:ext cx="7868637" cy="5143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600" b="1" dirty="0">
                <a:solidFill>
                  <a:srgbClr val="FFC000"/>
                </a:solidFill>
                <a:cs typeface="+mn-ea"/>
                <a:sym typeface="+mn-lt"/>
              </a:rPr>
              <a:t>AIGC突破内容生成行业，提高各行业工作效率与质量，加速企业数字化智能化进程</a:t>
            </a:r>
            <a:endParaRPr lang="zh-CN" altLang="en-US" sz="1600" b="1" dirty="0">
              <a:solidFill>
                <a:srgbClr val="FFC000"/>
              </a:solidFill>
              <a:cs typeface="+mn-ea"/>
              <a:sym typeface="+mn-lt"/>
            </a:endParaRPr>
          </a:p>
          <a:p>
            <a:pPr marL="0" indent="0">
              <a:buNone/>
            </a:pPr>
            <a:endParaRPr lang="zh-CN" altLang="en-US" sz="1600" b="1" dirty="0">
              <a:cs typeface="+mn-ea"/>
              <a:sym typeface="+mn-lt"/>
            </a:endParaRPr>
          </a:p>
        </p:txBody>
      </p:sp>
      <p:sp>
        <p:nvSpPr>
          <p:cNvPr id="35" name="Cloned shape 10">
            <a:extLst>
              <a:ext uri="{FF2B5EF4-FFF2-40B4-BE49-F238E27FC236}">
                <a16:creationId xmlns:a16="http://schemas.microsoft.com/office/drawing/2014/main" id="{BF024B34-449C-733D-FF12-CEF6B73B002A}"/>
              </a:ext>
            </a:extLst>
          </p:cNvPr>
          <p:cNvSpPr txBox="1"/>
          <p:nvPr/>
        </p:nvSpPr>
        <p:spPr>
          <a:xfrm>
            <a:off x="1074946" y="4897495"/>
            <a:ext cx="7554662" cy="523220"/>
          </a:xfrm>
          <a:prstGeom prst="rect">
            <a:avLst/>
          </a:prstGeom>
          <a:noFill/>
        </p:spPr>
        <p:txBody>
          <a:bodyPr wrap="square">
            <a:normAutofit/>
          </a:bodyPr>
          <a:lstStyle>
            <a:defPPr>
              <a:defRPr lang="zh-CN"/>
            </a:defPPr>
            <a:lvl1pPr indent="0">
              <a:buNone/>
              <a:defRPr sz="1400"/>
            </a:lvl1pPr>
          </a:lstStyle>
          <a:p>
            <a:r>
              <a:rPr lang="en-US" altLang="zh-CN" dirty="0">
                <a:latin typeface="腾讯体 W3" panose="020C04030202040F0204" pitchFamily="34" charset="-122"/>
                <a:ea typeface="腾讯体 W3" panose="020C04030202040F0204" pitchFamily="34" charset="-122"/>
                <a:cs typeface="+mn-ea"/>
                <a:sym typeface="+mn-lt"/>
              </a:rPr>
              <a:t>AIGC在内容生成行业的突破，将提升内容创作者、设计师、工程师、教育工作者等各行业人员的工作效率与质量，同时加速企业数字化与智能化进程，为企业带来更多商业机会和发展空间</a:t>
            </a:r>
            <a:endParaRPr lang="zh-CN" altLang="en-US" dirty="0">
              <a:latin typeface="腾讯体 W3" panose="020C04030202040F0204" pitchFamily="34" charset="-122"/>
              <a:ea typeface="腾讯体 W3" panose="020C04030202040F0204" pitchFamily="34" charset="-122"/>
              <a:cs typeface="+mn-ea"/>
              <a:sym typeface="+mn-lt"/>
            </a:endParaRPr>
          </a:p>
        </p:txBody>
      </p:sp>
      <p:pic>
        <p:nvPicPr>
          <p:cNvPr id="36" name="Picture 11" descr="image.png"/>
          <p:cNvPicPr>
            <a:picLocks noChangeAspect="1"/>
          </p:cNvPicPr>
          <p:nvPr/>
        </p:nvPicPr>
        <p:blipFill>
          <a:blip r:embed="rId9"/>
          <a:stretch>
            <a:fillRect/>
          </a:stretch>
        </p:blipFill>
        <p:spPr>
          <a:xfrm>
            <a:off x="9948042" y="1947351"/>
            <a:ext cx="523220" cy="523220"/>
          </a:xfrm>
          <a:prstGeom prst="rect">
            <a:avLst/>
          </a:prstGeom>
        </p:spPr>
      </p:pic>
      <p:pic>
        <p:nvPicPr>
          <p:cNvPr id="37" name="Picture 12" descr="image.png"/>
          <p:cNvPicPr>
            <a:picLocks noChangeAspect="1"/>
          </p:cNvPicPr>
          <p:nvPr/>
        </p:nvPicPr>
        <p:blipFill>
          <a:blip r:embed="rId10"/>
          <a:stretch>
            <a:fillRect/>
          </a:stretch>
        </p:blipFill>
        <p:spPr>
          <a:xfrm>
            <a:off x="9948042" y="4770232"/>
            <a:ext cx="523220" cy="523220"/>
          </a:xfrm>
          <a:prstGeom prst="rect">
            <a:avLst/>
          </a:prstGeom>
        </p:spPr>
      </p:pic>
      <p:pic>
        <p:nvPicPr>
          <p:cNvPr id="38" name="Picture 13" descr="image.png"/>
          <p:cNvPicPr>
            <a:picLocks noChangeAspect="1"/>
          </p:cNvPicPr>
          <p:nvPr/>
        </p:nvPicPr>
        <p:blipFill>
          <a:blip r:embed="rId11"/>
          <a:stretch>
            <a:fillRect/>
          </a:stretch>
        </p:blipFill>
        <p:spPr>
          <a:xfrm>
            <a:off x="9948042" y="3358321"/>
            <a:ext cx="523220" cy="523220"/>
          </a:xfrm>
          <a:prstGeom prst="rect">
            <a:avLst/>
          </a:prstGeom>
        </p:spPr>
      </p:pic>
    </p:spTree>
    <p:extLst>
      <p:ext uri="{BB962C8B-B14F-4D97-AF65-F5344CB8AC3E}">
        <p14:creationId xmlns:p14="http://schemas.microsoft.com/office/powerpoint/2010/main" val="36851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8" grpId="0" animBg="1"/>
      <p:bldP spid="29" grpId="0"/>
      <p:bldP spid="30" grpId="0"/>
      <p:bldP spid="31"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3394710" y="2753995"/>
            <a:ext cx="697230" cy="83693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2"/>
            </p:custDataLst>
          </p:nvPr>
        </p:nvSpPr>
        <p:spPr>
          <a:xfrm>
            <a:off x="2983865" y="3088005"/>
            <a:ext cx="981075" cy="107823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文本框 1"/>
          <p:cNvSpPr txBox="1"/>
          <p:nvPr/>
        </p:nvSpPr>
        <p:spPr>
          <a:xfrm>
            <a:off x="4448175" y="2633980"/>
            <a:ext cx="5742305" cy="819648"/>
          </a:xfrm>
          <a:prstGeom prst="rect">
            <a:avLst/>
          </a:prstGeom>
          <a:noFill/>
        </p:spPr>
        <p:txBody>
          <a:bodyPr wrap="square" rtlCol="0">
            <a:spAutoFit/>
          </a:bodyPr>
          <a:lstStyle/>
          <a:p>
            <a:pPr algn="l"/>
            <a:r>
              <a:rPr lang="en-US" altLang="zh-CN" sz="4000" dirty="0" err="1">
                <a:solidFill>
                  <a:srgbClr val="026DFF"/>
                </a:solidFill>
                <a:latin typeface="+mn-lt"/>
                <a:ea typeface="+mn-ea"/>
                <a:cs typeface="+mn-ea"/>
                <a:sym typeface="+mn-lt"/>
              </a:rPr>
              <a:t>AIGC</a:t>
            </a:r>
            <a:r>
              <a:rPr lang="zh-CN" altLang="en-US" sz="4000" dirty="0">
                <a:solidFill>
                  <a:srgbClr val="026DFF"/>
                </a:solidFill>
                <a:latin typeface="+mn-lt"/>
                <a:ea typeface="+mn-ea"/>
                <a:cs typeface="+mn-ea"/>
                <a:sym typeface="+mn-lt"/>
              </a:rPr>
              <a:t>产品形态</a:t>
            </a:r>
          </a:p>
        </p:txBody>
      </p:sp>
      <p:sp>
        <p:nvSpPr>
          <p:cNvPr id="5" name="矩形 4"/>
          <p:cNvSpPr/>
          <p:nvPr/>
        </p:nvSpPr>
        <p:spPr>
          <a:xfrm>
            <a:off x="4493794" y="3644739"/>
            <a:ext cx="3711158" cy="507831"/>
          </a:xfrm>
          <a:prstGeom prst="rect">
            <a:avLst/>
          </a:prstGeom>
        </p:spPr>
        <p:txBody>
          <a:bodyPr wrap="square">
            <a:spAutoFit/>
          </a:bodyPr>
          <a:lstStyle/>
          <a:p>
            <a:pPr algn="l">
              <a:lnSpc>
                <a:spcPct val="150000"/>
              </a:lnSpc>
            </a:pPr>
            <a:r>
              <a:rPr lang="zh-CN" altLang="en-US" dirty="0">
                <a:solidFill>
                  <a:schemeClr val="bg1">
                    <a:lumMod val="50000"/>
                  </a:schemeClr>
                </a:solidFill>
                <a:latin typeface="+mn-lt"/>
                <a:ea typeface="+mn-ea"/>
                <a:cs typeface="+mn-ea"/>
                <a:sym typeface="+mn-lt"/>
              </a:rPr>
              <a:t>基础层，中间层，应用层</a:t>
            </a:r>
            <a:endParaRPr dirty="0">
              <a:solidFill>
                <a:schemeClr val="bg1">
                  <a:lumMod val="50000"/>
                </a:schemeClr>
              </a:solidFill>
              <a:latin typeface="+mn-lt"/>
              <a:ea typeface="+mn-ea"/>
              <a:cs typeface="+mn-ea"/>
              <a:sym typeface="+mn-lt"/>
            </a:endParaRPr>
          </a:p>
        </p:txBody>
      </p:sp>
      <p:sp>
        <p:nvSpPr>
          <p:cNvPr id="6" name="矩形 5"/>
          <p:cNvSpPr/>
          <p:nvPr>
            <p:custDataLst>
              <p:tags r:id="rId3"/>
            </p:custDataLst>
          </p:nvPr>
        </p:nvSpPr>
        <p:spPr>
          <a:xfrm>
            <a:off x="2800350" y="2887980"/>
            <a:ext cx="1165225" cy="97917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4"/>
            </p:custDataLst>
          </p:nvPr>
        </p:nvSpPr>
        <p:spPr>
          <a:xfrm>
            <a:off x="3138170" y="3039110"/>
            <a:ext cx="508000" cy="821055"/>
          </a:xfrm>
          <a:prstGeom prst="rect">
            <a:avLst/>
          </a:prstGeom>
          <a:noFill/>
        </p:spPr>
        <p:txBody>
          <a:bodyPr wrap="none" rtlCol="0">
            <a:noAutofit/>
          </a:bodyPr>
          <a:lstStyle/>
          <a:p>
            <a:pPr algn="ctr"/>
            <a:r>
              <a:rPr lang="en-US" altLang="zh-CN" sz="2700" dirty="0">
                <a:solidFill>
                  <a:schemeClr val="bg1"/>
                </a:solidFill>
                <a:latin typeface="+mn-lt"/>
                <a:ea typeface="+mn-ea"/>
                <a:cs typeface="+mn-ea"/>
                <a:sym typeface="+mn-lt"/>
              </a:rPr>
              <a:t>3</a:t>
            </a:r>
            <a:endParaRPr lang="en-US" altLang="zh-CN" sz="2700" b="1" dirty="0">
              <a:solidFill>
                <a:schemeClr val="bg1"/>
              </a:solidFill>
              <a:latin typeface="+mn-lt"/>
              <a:ea typeface="+mn-ea"/>
              <a:cs typeface="+mn-ea"/>
              <a:sym typeface="+mn-lt"/>
            </a:endParaRPr>
          </a:p>
        </p:txBody>
      </p:sp>
      <p:sp>
        <p:nvSpPr>
          <p:cNvPr id="9" name="矩形 8"/>
          <p:cNvSpPr/>
          <p:nvPr>
            <p:custDataLst>
              <p:tags r:id="rId5"/>
            </p:custDataLst>
          </p:nvPr>
        </p:nvSpPr>
        <p:spPr>
          <a:xfrm>
            <a:off x="4498340" y="3378835"/>
            <a:ext cx="4138930" cy="368947"/>
          </a:xfrm>
          <a:prstGeom prst="rect">
            <a:avLst/>
          </a:prstGeom>
        </p:spPr>
        <p:txBody>
          <a:bodyPr wrap="square">
            <a:spAutoFit/>
          </a:bodyPr>
          <a:lstStyle/>
          <a:p>
            <a:pPr algn="l">
              <a:lnSpc>
                <a:spcPct val="150000"/>
              </a:lnSpc>
            </a:pPr>
            <a:r>
              <a:rPr lang="en-US" altLang="zh-CN" sz="1350" dirty="0">
                <a:solidFill>
                  <a:schemeClr val="bg1">
                    <a:lumMod val="95000"/>
                  </a:schemeClr>
                </a:solidFill>
                <a:latin typeface="+mn-lt"/>
                <a:ea typeface="+mn-ea"/>
                <a:cs typeface="+mn-ea"/>
                <a:sym typeface="+mn-lt"/>
              </a:rPr>
              <a:t>........................................................................</a:t>
            </a:r>
          </a:p>
        </p:txBody>
      </p:sp>
      <p:sp>
        <p:nvSpPr>
          <p:cNvPr id="11" name="矩形 10"/>
          <p:cNvSpPr/>
          <p:nvPr>
            <p:custDataLst>
              <p:tags r:id="rId6"/>
            </p:custDataLst>
          </p:nvPr>
        </p:nvSpPr>
        <p:spPr>
          <a:xfrm>
            <a:off x="3964940" y="2702560"/>
            <a:ext cx="182880" cy="18542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p:nvPr>
            <p:custDataLst>
              <p:tags r:id="rId1"/>
            </p:custDataLst>
          </p:nvPr>
        </p:nvSpPr>
        <p:spPr>
          <a:xfrm>
            <a:off x="1609434" y="-12898"/>
            <a:ext cx="3158296" cy="589578"/>
          </a:xfrm>
          <a:prstGeom prst="rect">
            <a:avLst/>
          </a:prstGeom>
        </p:spPr>
        <p:txBody>
          <a:bodyPr vert="horz" lIns="91440" tIns="45720" rIns="91440" bIns="45720" anchor="b">
            <a:normAutofit/>
          </a:bodyPr>
          <a:lstStyle>
            <a:lvl1pPr marL="0" lvl="0" algn="ctr" defTabSz="914400">
              <a:lnSpc>
                <a:spcPct val="130000"/>
              </a:lnSpc>
              <a:spcBef>
                <a:spcPct val="0"/>
              </a:spcBef>
              <a:buNone/>
              <a:defRPr sz="6000" kern="1200">
                <a:solidFill>
                  <a:schemeClr val="tx1"/>
                </a:solidFill>
                <a:latin typeface="微软雅黑" panose="020B0503020204020204" charset="-122"/>
                <a:ea typeface="微软雅黑" panose="020B0503020204020204" charset="-122"/>
              </a:defRPr>
            </a:lvl1pPr>
            <a:lvl2pPr marL="457200" lvl="1" algn="l" defTabSz="914400">
              <a:lnSpc>
                <a:spcPct val="130000"/>
              </a:lnSpc>
              <a:defRPr sz="1800" kern="1200">
                <a:solidFill>
                  <a:schemeClr val="tx1"/>
                </a:solidFill>
                <a:latin typeface="微软雅黑" panose="020B0503020204020204" charset="-122"/>
                <a:ea typeface="微软雅黑" panose="020B0503020204020204" charset="-122"/>
              </a:defRPr>
            </a:lvl2pPr>
            <a:lvl3pPr marL="914400" lvl="2" algn="l" defTabSz="914400">
              <a:lnSpc>
                <a:spcPct val="130000"/>
              </a:lnSpc>
              <a:defRPr sz="1800" kern="1200">
                <a:solidFill>
                  <a:schemeClr val="tx1"/>
                </a:solidFill>
                <a:latin typeface="微软雅黑" panose="020B0503020204020204" charset="-122"/>
                <a:ea typeface="微软雅黑" panose="020B0503020204020204" charset="-122"/>
              </a:defRPr>
            </a:lvl3pPr>
            <a:lvl4pPr marL="1371600" lvl="3" algn="l" defTabSz="914400">
              <a:lnSpc>
                <a:spcPct val="130000"/>
              </a:lnSpc>
              <a:defRPr sz="1800" kern="1200">
                <a:solidFill>
                  <a:schemeClr val="tx1"/>
                </a:solidFill>
                <a:latin typeface="微软雅黑" panose="020B0503020204020204" charset="-122"/>
                <a:ea typeface="微软雅黑" panose="020B0503020204020204" charset="-122"/>
              </a:defRPr>
            </a:lvl4pPr>
            <a:lvl5pPr marL="1828800" lvl="4" algn="l" defTabSz="914400">
              <a:lnSpc>
                <a:spcPct val="130000"/>
              </a:lnSpc>
              <a:defRPr sz="1800" kern="1200">
                <a:solidFill>
                  <a:schemeClr val="tx1"/>
                </a:solidFill>
                <a:latin typeface="微软雅黑" panose="020B0503020204020204" charset="-122"/>
                <a:ea typeface="微软雅黑" panose="020B0503020204020204" charset="-122"/>
              </a:defRPr>
            </a:lvl5pPr>
            <a:lvl6pPr marL="2286000" lvl="5" algn="l" defTabSz="914400">
              <a:lnSpc>
                <a:spcPct val="130000"/>
              </a:lnSpc>
              <a:defRPr sz="1800" kern="1200">
                <a:solidFill>
                  <a:schemeClr val="tx1"/>
                </a:solidFill>
                <a:latin typeface="微软雅黑" panose="020B0503020204020204" charset="-122"/>
                <a:ea typeface="微软雅黑" panose="020B0503020204020204" charset="-122"/>
              </a:defRPr>
            </a:lvl6pPr>
            <a:lvl7pPr marL="2743200" lvl="6" algn="l" defTabSz="914400">
              <a:lnSpc>
                <a:spcPct val="130000"/>
              </a:lnSpc>
              <a:defRPr sz="1800" kern="1200">
                <a:solidFill>
                  <a:schemeClr val="tx1"/>
                </a:solidFill>
                <a:latin typeface="微软雅黑" panose="020B0503020204020204" charset="-122"/>
                <a:ea typeface="微软雅黑" panose="020B0503020204020204" charset="-122"/>
              </a:defRPr>
            </a:lvl7pPr>
            <a:lvl8pPr marL="3200400" lvl="7" algn="l" defTabSz="914400">
              <a:lnSpc>
                <a:spcPct val="130000"/>
              </a:lnSpc>
              <a:defRPr sz="1800" kern="1200">
                <a:solidFill>
                  <a:schemeClr val="tx1"/>
                </a:solidFill>
                <a:latin typeface="微软雅黑" panose="020B0503020204020204" charset="-122"/>
                <a:ea typeface="微软雅黑" panose="020B0503020204020204" charset="-122"/>
              </a:defRPr>
            </a:lvl8pPr>
            <a:lvl9pPr marL="3657600" lvl="8" algn="l" defTabSz="914400">
              <a:lnSpc>
                <a:spcPct val="130000"/>
              </a:lnSpc>
              <a:defRPr sz="1800" kern="1200">
                <a:solidFill>
                  <a:schemeClr val="tx1"/>
                </a:solidFill>
                <a:latin typeface="微软雅黑" panose="020B0503020204020204" charset="-122"/>
                <a:ea typeface="微软雅黑" panose="020B0503020204020204" charset="-122"/>
              </a:defRPr>
            </a:lvl9pPr>
          </a:lstStyle>
          <a:p>
            <a:pPr algn="l"/>
            <a:r>
              <a:rPr lang="en-US" altLang="zh-CN" sz="1800" dirty="0" err="1">
                <a:solidFill>
                  <a:srgbClr val="026DFF"/>
                </a:solidFill>
                <a:latin typeface="+mn-lt"/>
                <a:ea typeface="+mn-ea"/>
                <a:cs typeface="+mn-ea"/>
                <a:sym typeface="+mn-lt"/>
              </a:rPr>
              <a:t>AIGC</a:t>
            </a:r>
            <a:r>
              <a:rPr lang="zh-CN" altLang="en-US" sz="1800" dirty="0">
                <a:solidFill>
                  <a:srgbClr val="026DFF"/>
                </a:solidFill>
                <a:latin typeface="+mn-lt"/>
                <a:ea typeface="+mn-ea"/>
                <a:cs typeface="+mn-ea"/>
                <a:sym typeface="+mn-lt"/>
              </a:rPr>
              <a:t>产品形态</a:t>
            </a:r>
          </a:p>
        </p:txBody>
      </p:sp>
      <p:grpSp>
        <p:nvGrpSpPr>
          <p:cNvPr id="10" name="组合 9"/>
          <p:cNvGrpSpPr/>
          <p:nvPr/>
        </p:nvGrpSpPr>
        <p:grpSpPr>
          <a:xfrm>
            <a:off x="-635" y="180859"/>
            <a:ext cx="1457960" cy="514350"/>
            <a:chOff x="-1" y="1223"/>
            <a:chExt cx="2296" cy="810"/>
          </a:xfrm>
        </p:grpSpPr>
        <p:sp>
          <p:nvSpPr>
            <p:cNvPr id="32" name="矩形 31"/>
            <p:cNvSpPr/>
            <p:nvPr>
              <p:custDataLst>
                <p:tags r:id="rId3"/>
              </p:custDataLst>
            </p:nvPr>
          </p:nvSpPr>
          <p:spPr>
            <a:xfrm>
              <a:off x="983" y="1223"/>
              <a:ext cx="1313" cy="810"/>
            </a:xfrm>
            <a:prstGeom prst="rect">
              <a:avLst/>
            </a:prstGeom>
            <a:solidFill>
              <a:srgbClr val="026D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8" name="矩形 7"/>
            <p:cNvSpPr/>
            <p:nvPr>
              <p:custDataLst>
                <p:tags r:id="rId4"/>
              </p:custDataLst>
            </p:nvPr>
          </p:nvSpPr>
          <p:spPr>
            <a:xfrm>
              <a:off x="684" y="1223"/>
              <a:ext cx="1023" cy="810"/>
            </a:xfrm>
            <a:prstGeom prst="rect">
              <a:avLst/>
            </a:prstGeom>
            <a:solidFill>
              <a:srgbClr val="026D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2" name="矩形 1"/>
            <p:cNvSpPr/>
            <p:nvPr>
              <p:custDataLst>
                <p:tags r:id="rId5"/>
              </p:custDataLst>
            </p:nvPr>
          </p:nvSpPr>
          <p:spPr>
            <a:xfrm>
              <a:off x="-1" y="1223"/>
              <a:ext cx="1307" cy="810"/>
            </a:xfrm>
            <a:prstGeom prst="rect">
              <a:avLst/>
            </a:prstGeom>
            <a:solidFill>
              <a:srgbClr val="026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dirty="0">
                <a:cs typeface="+mn-ea"/>
                <a:sym typeface="+mn-lt"/>
              </a:endParaRPr>
            </a:p>
          </p:txBody>
        </p:sp>
        <p:sp>
          <p:nvSpPr>
            <p:cNvPr id="7" name="文本框 6"/>
            <p:cNvSpPr txBox="1"/>
            <p:nvPr>
              <p:custDataLst>
                <p:tags r:id="rId6"/>
              </p:custDataLst>
            </p:nvPr>
          </p:nvSpPr>
          <p:spPr>
            <a:xfrm>
              <a:off x="699" y="1233"/>
              <a:ext cx="424" cy="679"/>
            </a:xfrm>
            <a:prstGeom prst="rect">
              <a:avLst/>
            </a:prstGeom>
            <a:noFill/>
          </p:spPr>
          <p:txBody>
            <a:bodyPr wrap="none" rtlCol="0">
              <a:noAutofit/>
            </a:bodyPr>
            <a:lstStyle/>
            <a:p>
              <a:pPr algn="ctr"/>
              <a:r>
                <a:rPr lang="en-US" altLang="zh-CN" dirty="0">
                  <a:solidFill>
                    <a:schemeClr val="bg1"/>
                  </a:solidFill>
                  <a:latin typeface="+mn-lt"/>
                  <a:ea typeface="+mn-ea"/>
                  <a:cs typeface="+mn-ea"/>
                  <a:sym typeface="+mn-lt"/>
                </a:rPr>
                <a:t>3</a:t>
              </a:r>
              <a:endParaRPr lang="en-US" altLang="zh-CN" b="1" dirty="0">
                <a:solidFill>
                  <a:schemeClr val="bg1"/>
                </a:solidFill>
                <a:latin typeface="+mn-lt"/>
                <a:ea typeface="+mn-ea"/>
                <a:cs typeface="+mn-ea"/>
                <a:sym typeface="+mn-lt"/>
              </a:endParaRPr>
            </a:p>
          </p:txBody>
        </p:sp>
      </p:grpSp>
      <p:sp>
        <p:nvSpPr>
          <p:cNvPr id="9" name="矩形 8"/>
          <p:cNvSpPr/>
          <p:nvPr>
            <p:custDataLst>
              <p:tags r:id="rId2"/>
            </p:custDataLst>
          </p:nvPr>
        </p:nvSpPr>
        <p:spPr>
          <a:xfrm>
            <a:off x="1619250" y="320559"/>
            <a:ext cx="5046345" cy="368947"/>
          </a:xfrm>
          <a:prstGeom prst="rect">
            <a:avLst/>
          </a:prstGeom>
        </p:spPr>
        <p:txBody>
          <a:bodyPr wrap="square">
            <a:spAutoFit/>
          </a:bodyPr>
          <a:lstStyle/>
          <a:p>
            <a:pPr algn="l">
              <a:lnSpc>
                <a:spcPct val="150000"/>
              </a:lnSpc>
            </a:pPr>
            <a:r>
              <a:rPr lang="en-US" altLang="zh-CN" sz="1350" dirty="0">
                <a:solidFill>
                  <a:schemeClr val="bg1">
                    <a:lumMod val="85000"/>
                  </a:schemeClr>
                </a:solidFill>
                <a:latin typeface="+mn-lt"/>
                <a:ea typeface="+mn-ea"/>
                <a:cs typeface="+mn-ea"/>
                <a:sym typeface="+mn-lt"/>
              </a:rPr>
              <a:t>.</a:t>
            </a:r>
            <a:r>
              <a:rPr lang="en-US" altLang="zh-CN" sz="1350" dirty="0">
                <a:solidFill>
                  <a:schemeClr val="bg1">
                    <a:lumMod val="95000"/>
                  </a:schemeClr>
                </a:solidFill>
                <a:latin typeface="+mn-lt"/>
                <a:ea typeface="+mn-ea"/>
                <a:cs typeface="+mn-ea"/>
                <a:sym typeface="+mn-lt"/>
              </a:rPr>
              <a:t>..........................................................................</a:t>
            </a:r>
            <a:r>
              <a:rPr lang="en-US" altLang="zh-CN" sz="1350" dirty="0">
                <a:solidFill>
                  <a:schemeClr val="bg1">
                    <a:lumMod val="85000"/>
                  </a:schemeClr>
                </a:solidFill>
                <a:latin typeface="+mn-lt"/>
                <a:ea typeface="+mn-ea"/>
                <a:cs typeface="+mn-ea"/>
                <a:sym typeface="+mn-lt"/>
              </a:rPr>
              <a:t>.</a:t>
            </a:r>
          </a:p>
        </p:txBody>
      </p:sp>
      <p:pic>
        <p:nvPicPr>
          <p:cNvPr id="1026" name="Picture 2" descr="image-2023092617212365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3371" y="1361085"/>
            <a:ext cx="6429989" cy="4406287"/>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a:extLst>
              <a:ext uri="{FF2B5EF4-FFF2-40B4-BE49-F238E27FC236}">
                <a16:creationId xmlns:a16="http://schemas.microsoft.com/office/drawing/2014/main" id="{EBABC052-28AE-4102-92C8-A9AC1DE5A6D8}"/>
              </a:ext>
            </a:extLst>
          </p:cNvPr>
          <p:cNvGrpSpPr/>
          <p:nvPr/>
        </p:nvGrpSpPr>
        <p:grpSpPr>
          <a:xfrm>
            <a:off x="6721568" y="889725"/>
            <a:ext cx="4818160" cy="1726042"/>
            <a:chOff x="2237939" y="2934308"/>
            <a:chExt cx="4818160" cy="1726042"/>
          </a:xfrm>
        </p:grpSpPr>
        <p:sp>
          <p:nvSpPr>
            <p:cNvPr id="21" name="文本框 20">
              <a:extLst>
                <a:ext uri="{FF2B5EF4-FFF2-40B4-BE49-F238E27FC236}">
                  <a16:creationId xmlns:a16="http://schemas.microsoft.com/office/drawing/2014/main" id="{346904D6-7681-4E7F-A2CA-BBE139E32EE0}"/>
                </a:ext>
              </a:extLst>
            </p:cNvPr>
            <p:cNvSpPr txBox="1"/>
            <p:nvPr/>
          </p:nvSpPr>
          <p:spPr>
            <a:xfrm>
              <a:off x="2237939" y="2934308"/>
              <a:ext cx="972669" cy="965072"/>
            </a:xfrm>
            <a:prstGeom prst="rect">
              <a:avLst/>
            </a:prstGeom>
            <a:noFill/>
            <a:ln w="12700" cap="rnd">
              <a:noFill/>
              <a:prstDash val="solid"/>
              <a:round/>
              <a:headEnd/>
              <a:tailEnd/>
            </a:ln>
            <a:effectLst>
              <a:outerShdw blurRad="254000" dist="127000" algn="ctr" rotWithShape="0">
                <a:schemeClr val="accent6">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defPPr>
                <a:defRPr lang="zh-CN"/>
              </a:defPPr>
              <a:lvl1pPr algn="ctr" defTabSz="914354">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800" dirty="0">
                  <a:solidFill>
                    <a:schemeClr val="accent6"/>
                  </a:solidFill>
                  <a:cs typeface="+mn-ea"/>
                  <a:sym typeface="+mn-lt"/>
                </a:rPr>
                <a:t>01</a:t>
              </a:r>
              <a:endParaRPr lang="zh-CN" altLang="en-US" sz="4800" dirty="0">
                <a:solidFill>
                  <a:schemeClr val="accent6"/>
                </a:solidFill>
                <a:cs typeface="+mn-ea"/>
                <a:sym typeface="+mn-lt"/>
              </a:endParaRPr>
            </a:p>
          </p:txBody>
        </p:sp>
        <p:sp>
          <p:nvSpPr>
            <p:cNvPr id="22" name="文本框 21">
              <a:extLst>
                <a:ext uri="{FF2B5EF4-FFF2-40B4-BE49-F238E27FC236}">
                  <a16:creationId xmlns:a16="http://schemas.microsoft.com/office/drawing/2014/main" id="{6988C5CC-09E7-41DB-86A7-402CFE809B35}"/>
                </a:ext>
              </a:extLst>
            </p:cNvPr>
            <p:cNvSpPr txBox="1"/>
            <p:nvPr/>
          </p:nvSpPr>
          <p:spPr>
            <a:xfrm>
              <a:off x="3210607" y="3074787"/>
              <a:ext cx="3383429" cy="528734"/>
            </a:xfrm>
            <a:prstGeom prst="rect">
              <a:avLst/>
            </a:prstGeom>
            <a:no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defPPr>
                <a:defRPr lang="zh-CN"/>
              </a:defPPr>
              <a:lvl1pPr algn="ctr" defTabSz="914354">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2400" dirty="0">
                  <a:cs typeface="+mn-ea"/>
                  <a:sym typeface="+mn-lt"/>
                </a:rPr>
                <a:t>基础层（模型服务）</a:t>
              </a:r>
              <a:endParaRPr lang="en-US" altLang="zh-CN" sz="2400" dirty="0">
                <a:cs typeface="+mn-ea"/>
                <a:sym typeface="+mn-lt"/>
              </a:endParaRPr>
            </a:p>
          </p:txBody>
        </p:sp>
        <p:sp>
          <p:nvSpPr>
            <p:cNvPr id="23" name="矩形 22">
              <a:extLst>
                <a:ext uri="{FF2B5EF4-FFF2-40B4-BE49-F238E27FC236}">
                  <a16:creationId xmlns:a16="http://schemas.microsoft.com/office/drawing/2014/main" id="{BF729B75-62FA-48A9-93AA-DFFAD556BCB6}"/>
                </a:ext>
              </a:extLst>
            </p:cNvPr>
            <p:cNvSpPr/>
            <p:nvPr/>
          </p:nvSpPr>
          <p:spPr>
            <a:xfrm>
              <a:off x="3210607" y="3460021"/>
              <a:ext cx="3845492" cy="1200329"/>
            </a:xfrm>
            <a:prstGeom prst="rect">
              <a:avLst/>
            </a:prstGeom>
          </p:spPr>
          <p:txBody>
            <a:bodyPr wrap="square" anchor="t" anchorCtr="0">
              <a:spAutoFit/>
            </a:bodyPr>
            <a:lstStyle/>
            <a:p>
              <a:pPr>
                <a:lnSpc>
                  <a:spcPct val="150000"/>
                </a:lnSpc>
              </a:pPr>
              <a:r>
                <a:rPr lang="zh-CN" altLang="en-US" sz="1200" dirty="0">
                  <a:latin typeface="腾讯体 W3" panose="020C04030202040F0204" pitchFamily="34" charset="-122"/>
                  <a:ea typeface="腾讯体 W3" panose="020C04030202040F0204" pitchFamily="34" charset="-122"/>
                  <a:cs typeface="+mn-ea"/>
                  <a:sym typeface="+mn-lt"/>
                </a:rPr>
                <a:t>基础层是由少数头部企业或研发机构主导的基础设施，采用预训练大模型构建。基础层的产品形态包括通过</a:t>
              </a:r>
              <a:r>
                <a:rPr lang="en-US" altLang="zh-CN" sz="1200" dirty="0" err="1">
                  <a:latin typeface="腾讯体 W3" panose="020C04030202040F0204" pitchFamily="34" charset="-122"/>
                  <a:ea typeface="腾讯体 W3" panose="020C04030202040F0204" pitchFamily="34" charset="-122"/>
                  <a:cs typeface="+mn-ea"/>
                  <a:sym typeface="+mn-lt"/>
                </a:rPr>
                <a:t>api</a:t>
              </a:r>
              <a:r>
                <a:rPr lang="zh-CN" altLang="en-US" sz="1200" dirty="0">
                  <a:latin typeface="腾讯体 W3" panose="020C04030202040F0204" pitchFamily="34" charset="-122"/>
                  <a:ea typeface="腾讯体 W3" panose="020C04030202040F0204" pitchFamily="34" charset="-122"/>
                  <a:cs typeface="+mn-ea"/>
                  <a:sym typeface="+mn-lt"/>
                </a:rPr>
                <a:t>接口收取调用费和基于基础设施开发的专业软件平台收费。</a:t>
              </a:r>
              <a:endParaRPr lang="en-US" altLang="zh-CN" sz="1200" dirty="0">
                <a:latin typeface="腾讯体 W3" panose="020C04030202040F0204" pitchFamily="34" charset="-122"/>
                <a:ea typeface="腾讯体 W3" panose="020C04030202040F0204" pitchFamily="34" charset="-122"/>
                <a:cs typeface="+mn-ea"/>
                <a:sym typeface="+mn-lt"/>
              </a:endParaRPr>
            </a:p>
          </p:txBody>
        </p:sp>
      </p:grpSp>
      <p:grpSp>
        <p:nvGrpSpPr>
          <p:cNvPr id="13" name="组合 12">
            <a:extLst>
              <a:ext uri="{FF2B5EF4-FFF2-40B4-BE49-F238E27FC236}">
                <a16:creationId xmlns:a16="http://schemas.microsoft.com/office/drawing/2014/main" id="{0B4E890B-B456-4E85-A783-5F172D039673}"/>
              </a:ext>
            </a:extLst>
          </p:cNvPr>
          <p:cNvGrpSpPr/>
          <p:nvPr/>
        </p:nvGrpSpPr>
        <p:grpSpPr>
          <a:xfrm>
            <a:off x="6721566" y="2529982"/>
            <a:ext cx="4794425" cy="2001110"/>
            <a:chOff x="2237937" y="3391869"/>
            <a:chExt cx="4794425" cy="2001110"/>
          </a:xfrm>
        </p:grpSpPr>
        <p:sp>
          <p:nvSpPr>
            <p:cNvPr id="18" name="文本框 17">
              <a:extLst>
                <a:ext uri="{FF2B5EF4-FFF2-40B4-BE49-F238E27FC236}">
                  <a16:creationId xmlns:a16="http://schemas.microsoft.com/office/drawing/2014/main" id="{E5B000D8-AC47-4E4E-BCA8-8E6A2AE66427}"/>
                </a:ext>
              </a:extLst>
            </p:cNvPr>
            <p:cNvSpPr txBox="1"/>
            <p:nvPr/>
          </p:nvSpPr>
          <p:spPr>
            <a:xfrm>
              <a:off x="2237937" y="3391869"/>
              <a:ext cx="972669" cy="965072"/>
            </a:xfrm>
            <a:prstGeom prst="rect">
              <a:avLst/>
            </a:prstGeom>
            <a:noFill/>
            <a:ln w="12700" cap="rnd">
              <a:noFill/>
              <a:prstDash val="solid"/>
              <a:round/>
              <a:headEnd/>
              <a:tailEnd/>
            </a:ln>
            <a:effectLst>
              <a:outerShdw blurRad="254000" dist="127000" algn="ctr" rotWithShape="0">
                <a:schemeClr val="accent3">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defPPr>
                <a:defRPr lang="zh-CN"/>
              </a:defPPr>
              <a:lvl1pPr algn="ctr" defTabSz="914354">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800" dirty="0">
                  <a:solidFill>
                    <a:schemeClr val="accent3"/>
                  </a:solidFill>
                  <a:cs typeface="+mn-ea"/>
                  <a:sym typeface="+mn-lt"/>
                </a:rPr>
                <a:t>02</a:t>
              </a:r>
              <a:endParaRPr lang="zh-CN" altLang="en-US" sz="4800" dirty="0">
                <a:solidFill>
                  <a:schemeClr val="accent3"/>
                </a:solidFill>
                <a:cs typeface="+mn-ea"/>
                <a:sym typeface="+mn-lt"/>
              </a:endParaRPr>
            </a:p>
          </p:txBody>
        </p:sp>
        <p:sp>
          <p:nvSpPr>
            <p:cNvPr id="19" name="文本框 18">
              <a:extLst>
                <a:ext uri="{FF2B5EF4-FFF2-40B4-BE49-F238E27FC236}">
                  <a16:creationId xmlns:a16="http://schemas.microsoft.com/office/drawing/2014/main" id="{107682C4-2C8D-4098-93E0-EF049D2B016E}"/>
                </a:ext>
              </a:extLst>
            </p:cNvPr>
            <p:cNvSpPr txBox="1"/>
            <p:nvPr/>
          </p:nvSpPr>
          <p:spPr>
            <a:xfrm>
              <a:off x="3186871" y="3596589"/>
              <a:ext cx="3383430" cy="461665"/>
            </a:xfrm>
            <a:prstGeom prst="rect">
              <a:avLst/>
            </a:prstGeom>
            <a:no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defPPr>
                <a:defRPr lang="zh-CN"/>
              </a:defPPr>
              <a:lvl1pPr algn="ctr" defTabSz="914354">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2400" dirty="0">
                  <a:cs typeface="+mn-ea"/>
                  <a:sym typeface="+mn-lt"/>
                </a:rPr>
                <a:t>中间层（</a:t>
              </a:r>
              <a:r>
                <a:rPr lang="en-US" altLang="zh-CN" sz="2400" dirty="0" err="1">
                  <a:cs typeface="+mn-ea"/>
                  <a:sym typeface="+mn-lt"/>
                </a:rPr>
                <a:t>toB</a:t>
              </a:r>
              <a:r>
                <a:rPr lang="zh-CN" altLang="en-US" sz="2400" dirty="0">
                  <a:cs typeface="+mn-ea"/>
                  <a:sym typeface="+mn-lt"/>
                </a:rPr>
                <a:t>）</a:t>
              </a:r>
              <a:endParaRPr lang="en-US" altLang="zh-CN" sz="2400" dirty="0">
                <a:cs typeface="+mn-ea"/>
                <a:sym typeface="+mn-lt"/>
              </a:endParaRPr>
            </a:p>
          </p:txBody>
        </p:sp>
        <p:sp>
          <p:nvSpPr>
            <p:cNvPr id="20" name="矩形 19">
              <a:extLst>
                <a:ext uri="{FF2B5EF4-FFF2-40B4-BE49-F238E27FC236}">
                  <a16:creationId xmlns:a16="http://schemas.microsoft.com/office/drawing/2014/main" id="{11FE7285-BCDB-48CF-81B6-C61EE30FDA16}"/>
                </a:ext>
              </a:extLst>
            </p:cNvPr>
            <p:cNvSpPr/>
            <p:nvPr/>
          </p:nvSpPr>
          <p:spPr>
            <a:xfrm>
              <a:off x="3186870" y="3948288"/>
              <a:ext cx="3845492" cy="1444691"/>
            </a:xfrm>
            <a:prstGeom prst="rect">
              <a:avLst/>
            </a:prstGeom>
          </p:spPr>
          <p:txBody>
            <a:bodyPr wrap="square" anchor="t" anchorCtr="0">
              <a:spAutoFit/>
            </a:bodyPr>
            <a:lstStyle/>
            <a:p>
              <a:pPr>
                <a:lnSpc>
                  <a:spcPct val="150000"/>
                </a:lnSpc>
              </a:pPr>
              <a:r>
                <a:rPr lang="zh-CN" altLang="en-US" sz="1200" dirty="0">
                  <a:latin typeface="腾讯体 W3" panose="020C04030202040F0204" pitchFamily="34" charset="-122"/>
                  <a:ea typeface="腾讯体 W3" panose="020C04030202040F0204" pitchFamily="34" charset="-122"/>
                  <a:cs typeface="+mn-ea"/>
                  <a:sym typeface="+mn-lt"/>
                </a:rPr>
                <a:t>中间层与基础层的主要区别在于，它没有开发大模型的能力，但可以基于开源大模型进行改进、抽取或二次开发。中间层开发了基于大模型的场景化、垂直化、定制化的应用模型或工具，满足特定行业需求。中间层的产品形态和商业模式与基础层类似。</a:t>
              </a:r>
              <a:endParaRPr lang="en-US" altLang="zh-CN" sz="1200" dirty="0">
                <a:latin typeface="腾讯体 W3" panose="020C04030202040F0204" pitchFamily="34" charset="-122"/>
                <a:ea typeface="腾讯体 W3" panose="020C04030202040F0204" pitchFamily="34" charset="-122"/>
                <a:cs typeface="+mn-ea"/>
                <a:sym typeface="+mn-lt"/>
              </a:endParaRPr>
            </a:p>
          </p:txBody>
        </p:sp>
      </p:grpSp>
      <p:grpSp>
        <p:nvGrpSpPr>
          <p:cNvPr id="14" name="组合 13">
            <a:extLst>
              <a:ext uri="{FF2B5EF4-FFF2-40B4-BE49-F238E27FC236}">
                <a16:creationId xmlns:a16="http://schemas.microsoft.com/office/drawing/2014/main" id="{CA4541D3-BB46-4AF8-8FBF-ED85C4EDCFC0}"/>
              </a:ext>
            </a:extLst>
          </p:cNvPr>
          <p:cNvGrpSpPr/>
          <p:nvPr/>
        </p:nvGrpSpPr>
        <p:grpSpPr>
          <a:xfrm>
            <a:off x="6665595" y="4594750"/>
            <a:ext cx="4874133" cy="1686179"/>
            <a:chOff x="2181966" y="4420245"/>
            <a:chExt cx="4874133" cy="1686179"/>
          </a:xfrm>
        </p:grpSpPr>
        <p:sp>
          <p:nvSpPr>
            <p:cNvPr id="15" name="文本框 14">
              <a:extLst>
                <a:ext uri="{FF2B5EF4-FFF2-40B4-BE49-F238E27FC236}">
                  <a16:creationId xmlns:a16="http://schemas.microsoft.com/office/drawing/2014/main" id="{088B4AE8-F131-4AFE-8BF1-8246AFE42A4F}"/>
                </a:ext>
              </a:extLst>
            </p:cNvPr>
            <p:cNvSpPr txBox="1"/>
            <p:nvPr/>
          </p:nvSpPr>
          <p:spPr>
            <a:xfrm>
              <a:off x="2181966" y="4420245"/>
              <a:ext cx="972669" cy="965072"/>
            </a:xfrm>
            <a:prstGeom prst="rect">
              <a:avLst/>
            </a:prstGeom>
            <a:noFill/>
            <a:ln w="12700" cap="rnd">
              <a:noFill/>
              <a:prstDash val="solid"/>
              <a:round/>
              <a:headEnd/>
              <a:tailEnd/>
            </a:ln>
            <a:effectLst>
              <a:outerShdw blurRad="254000" dist="127000" algn="ctr" rotWithShape="0">
                <a:schemeClr val="accent4">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defPPr>
                <a:defRPr lang="zh-CN"/>
              </a:defPPr>
              <a:lvl1pPr algn="ctr" defTabSz="914354">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800" dirty="0">
                  <a:solidFill>
                    <a:schemeClr val="accent4"/>
                  </a:solidFill>
                  <a:cs typeface="+mn-ea"/>
                  <a:sym typeface="+mn-lt"/>
                </a:rPr>
                <a:t>03</a:t>
              </a:r>
              <a:endParaRPr lang="zh-CN" altLang="en-US" sz="4800" dirty="0">
                <a:solidFill>
                  <a:schemeClr val="accent4"/>
                </a:solidFill>
                <a:cs typeface="+mn-ea"/>
                <a:sym typeface="+mn-lt"/>
              </a:endParaRPr>
            </a:p>
          </p:txBody>
        </p:sp>
        <p:sp>
          <p:nvSpPr>
            <p:cNvPr id="16" name="文本框 15">
              <a:extLst>
                <a:ext uri="{FF2B5EF4-FFF2-40B4-BE49-F238E27FC236}">
                  <a16:creationId xmlns:a16="http://schemas.microsoft.com/office/drawing/2014/main" id="{6DA07F7D-2D5B-40E5-823E-A02167CE44F7}"/>
                </a:ext>
              </a:extLst>
            </p:cNvPr>
            <p:cNvSpPr txBox="1"/>
            <p:nvPr/>
          </p:nvSpPr>
          <p:spPr>
            <a:xfrm>
              <a:off x="3154636" y="4587033"/>
              <a:ext cx="3383430" cy="461665"/>
            </a:xfrm>
            <a:prstGeom prst="rect">
              <a:avLst/>
            </a:prstGeom>
            <a:no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defPPr>
                <a:defRPr lang="zh-CN"/>
              </a:defPPr>
              <a:lvl1pPr algn="ctr" defTabSz="914354">
                <a:defRPr sz="1400" b="1">
                  <a:solidFill>
                    <a:schemeClr val="tx1">
                      <a:lumMod val="90000"/>
                      <a:lumOff val="1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2400" dirty="0">
                  <a:cs typeface="+mn-ea"/>
                  <a:sym typeface="+mn-lt"/>
                </a:rPr>
                <a:t>应用层（</a:t>
              </a:r>
              <a:r>
                <a:rPr lang="en-US" altLang="zh-CN" sz="2400" dirty="0" err="1">
                  <a:cs typeface="+mn-ea"/>
                  <a:sym typeface="+mn-lt"/>
                </a:rPr>
                <a:t>toC</a:t>
              </a:r>
              <a:r>
                <a:rPr lang="zh-CN" altLang="en-US" sz="2400" dirty="0">
                  <a:cs typeface="+mn-ea"/>
                  <a:sym typeface="+mn-lt"/>
                </a:rPr>
                <a:t>）</a:t>
              </a:r>
              <a:endParaRPr lang="en-US" altLang="zh-CN" sz="2400" dirty="0">
                <a:cs typeface="+mn-ea"/>
                <a:sym typeface="+mn-lt"/>
              </a:endParaRPr>
            </a:p>
          </p:txBody>
        </p:sp>
        <p:sp>
          <p:nvSpPr>
            <p:cNvPr id="17" name="矩形 16">
              <a:extLst>
                <a:ext uri="{FF2B5EF4-FFF2-40B4-BE49-F238E27FC236}">
                  <a16:creationId xmlns:a16="http://schemas.microsoft.com/office/drawing/2014/main" id="{260AC730-D450-4C7F-8195-42DEA0E33EC2}"/>
                </a:ext>
              </a:extLst>
            </p:cNvPr>
            <p:cNvSpPr/>
            <p:nvPr/>
          </p:nvSpPr>
          <p:spPr>
            <a:xfrm>
              <a:off x="3154635" y="4938732"/>
              <a:ext cx="3901464" cy="1167692"/>
            </a:xfrm>
            <a:prstGeom prst="rect">
              <a:avLst/>
            </a:prstGeom>
          </p:spPr>
          <p:txBody>
            <a:bodyPr wrap="square" anchor="t" anchorCtr="0">
              <a:spAutoFit/>
            </a:bodyPr>
            <a:lstStyle/>
            <a:p>
              <a:pPr>
                <a:lnSpc>
                  <a:spcPct val="150000"/>
                </a:lnSpc>
              </a:pPr>
              <a:r>
                <a:rPr lang="zh-CN" altLang="en-US" sz="1200" dirty="0">
                  <a:latin typeface="腾讯体 W3" panose="020C04030202040F0204" pitchFamily="34" charset="-122"/>
                  <a:ea typeface="腾讯体 W3" panose="020C04030202040F0204" pitchFamily="34" charset="-122"/>
                  <a:cs typeface="+mn-ea"/>
                  <a:sym typeface="+mn-lt"/>
                </a:rPr>
                <a:t>应用层基于基础层和中间层开发，面向</a:t>
              </a:r>
              <a:r>
                <a:rPr lang="en-US" altLang="zh-CN" sz="1200" dirty="0">
                  <a:latin typeface="腾讯体 W3" panose="020C04030202040F0204" pitchFamily="34" charset="-122"/>
                  <a:ea typeface="腾讯体 W3" panose="020C04030202040F0204" pitchFamily="34" charset="-122"/>
                  <a:cs typeface="+mn-ea"/>
                  <a:sym typeface="+mn-lt"/>
                </a:rPr>
                <a:t>C</a:t>
              </a:r>
              <a:r>
                <a:rPr lang="zh-CN" altLang="en-US" sz="1200" dirty="0">
                  <a:latin typeface="腾讯体 W3" panose="020C04030202040F0204" pitchFamily="34" charset="-122"/>
                  <a:ea typeface="腾讯体 W3" panose="020C04030202040F0204" pitchFamily="34" charset="-122"/>
                  <a:cs typeface="+mn-ea"/>
                  <a:sym typeface="+mn-lt"/>
                </a:rPr>
                <a:t>端用户的场景化工具或软件产品。应用层更关注用户需求，将</a:t>
              </a:r>
              <a:r>
                <a:rPr lang="en-US" altLang="zh-CN" sz="1200" dirty="0" err="1">
                  <a:latin typeface="腾讯体 W3" panose="020C04030202040F0204" pitchFamily="34" charset="-122"/>
                  <a:ea typeface="腾讯体 W3" panose="020C04030202040F0204" pitchFamily="34" charset="-122"/>
                  <a:cs typeface="+mn-ea"/>
                  <a:sym typeface="+mn-lt"/>
                </a:rPr>
                <a:t>AIGC</a:t>
              </a:r>
              <a:r>
                <a:rPr lang="zh-CN" altLang="en-US" sz="1200" dirty="0">
                  <a:latin typeface="腾讯体 W3" panose="020C04030202040F0204" pitchFamily="34" charset="-122"/>
                  <a:ea typeface="腾讯体 W3" panose="020C04030202040F0204" pitchFamily="34" charset="-122"/>
                  <a:cs typeface="+mn-ea"/>
                  <a:sym typeface="+mn-lt"/>
                </a:rPr>
                <a:t>技术应用到不同形态和功能的产品中，可以通过网页、小程序、群聊、</a:t>
              </a:r>
              <a:r>
                <a:rPr lang="en-US" altLang="zh-CN" sz="1200" dirty="0">
                  <a:latin typeface="腾讯体 W3" panose="020C04030202040F0204" pitchFamily="34" charset="-122"/>
                  <a:ea typeface="腾讯体 W3" panose="020C04030202040F0204" pitchFamily="34" charset="-122"/>
                  <a:cs typeface="+mn-ea"/>
                  <a:sym typeface="+mn-lt"/>
                </a:rPr>
                <a:t>app</a:t>
              </a:r>
              <a:r>
                <a:rPr lang="zh-CN" altLang="en-US" sz="1200" dirty="0">
                  <a:latin typeface="腾讯体 W3" panose="020C04030202040F0204" pitchFamily="34" charset="-122"/>
                  <a:ea typeface="腾讯体 W3" panose="020C04030202040F0204" pitchFamily="34" charset="-122"/>
                  <a:cs typeface="+mn-ea"/>
                  <a:sym typeface="+mn-lt"/>
                </a:rPr>
                <a:t>等不同载体呈现。</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jY2NjRjNDk0N2E2YzkxZTkzYTJjNGUxOGYwNDdjNWU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1028</Words>
  <Application>Microsoft Office PowerPoint</Application>
  <PresentationFormat>宽屏</PresentationFormat>
  <Paragraphs>135</Paragraphs>
  <Slides>16</Slides>
  <Notes>11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16</vt:i4>
      </vt:variant>
    </vt:vector>
  </HeadingPairs>
  <TitlesOfParts>
    <vt:vector size="26" baseType="lpstr">
      <vt:lpstr>Alibaba PuHuiTi Regular</vt:lpstr>
      <vt:lpstr>Source Han Sans CN</vt:lpstr>
      <vt:lpstr>TencentSans W3</vt:lpstr>
      <vt:lpstr>阿里巴巴普惠体 Medium</vt:lpstr>
      <vt:lpstr>宋体</vt:lpstr>
      <vt:lpstr>腾讯体 W3</vt:lpstr>
      <vt:lpstr>Arial</vt:lpstr>
      <vt:lpstr>Calibri</vt:lpstr>
      <vt:lpstr>Wingdings</vt:lpstr>
      <vt:lpstr>Office 主题​​</vt:lpstr>
      <vt:lpstr>AIGC介绍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钊 李</cp:lastModifiedBy>
  <cp:revision>264</cp:revision>
  <dcterms:created xsi:type="dcterms:W3CDTF">2024-01-28T03:31:37Z</dcterms:created>
  <dcterms:modified xsi:type="dcterms:W3CDTF">2024-11-27T11:49:10Z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2052-6.4.0.8550</vt:lpwstr>
  </property>
  <property fmtid="{D5CDD505-2E9C-101B-9397-08002B2CF9AE}" pid="3" name="ICV">
    <vt:lpwstr>DE8B60F4E4E46BA02F4D6764A8EA080D_43</vt:lpwstr>
  </property>
</Properties>
</file>