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12"/>
  </p:handoutMasterIdLst>
  <p:sldIdLst>
    <p:sldId id="257" r:id="rId3"/>
    <p:sldId id="258" r:id="rId4"/>
    <p:sldId id="260" r:id="rId5"/>
    <p:sldId id="361" r:id="rId6"/>
    <p:sldId id="362" r:id="rId8"/>
    <p:sldId id="364" r:id="rId9"/>
    <p:sldId id="363" r:id="rId10"/>
    <p:sldId id="266" r:id="rId11"/>
  </p:sldIdLst>
  <p:sldSz cx="12192000" cy="6858000"/>
  <p:notesSz cx="7103745" cy="10234295"/>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0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CFF"/>
    <a:srgbClr val="5477FE"/>
    <a:srgbClr val="94AAFD"/>
    <a:srgbClr val="849DFD"/>
    <a:srgbClr val="7390FE"/>
    <a:srgbClr val="6484FE"/>
    <a:srgbClr val="597BFF"/>
    <a:srgbClr val="8FA4FF"/>
    <a:srgbClr val="89A2FF"/>
    <a:srgbClr val="D8E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80" autoAdjust="0"/>
    <p:restoredTop sz="86374"/>
  </p:normalViewPr>
  <p:slideViewPr>
    <p:cSldViewPr snapToGrid="0" showGuides="1">
      <p:cViewPr varScale="1">
        <p:scale>
          <a:sx n="127" d="100"/>
          <a:sy n="127" d="100"/>
        </p:scale>
        <p:origin x="1952" y="184"/>
      </p:cViewPr>
      <p:guideLst>
        <p:guide orient="horz" pos="2002"/>
        <p:guide pos="3840"/>
      </p:guideLst>
    </p:cSldViewPr>
  </p:slideViewPr>
  <p:outlineViewPr>
    <p:cViewPr>
      <p:scale>
        <a:sx n="33" d="100"/>
        <a:sy n="33" d="100"/>
      </p:scale>
      <p:origin x="0" y="0"/>
    </p:cViewPr>
  </p:outlin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gs" Target="tags/tag23.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handoutMaster" Target="handoutMasters/handout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标题 6"/>
          <p:cNvSpPr>
            <a:spLocks noGrp="1"/>
          </p:cNvSpPr>
          <p:nvPr>
            <p:ph type="ctrTitle" hasCustomPrompt="1"/>
          </p:nvPr>
        </p:nvSpPr>
        <p:spPr>
          <a:xfrm>
            <a:off x="979170" y="2261235"/>
            <a:ext cx="9144000" cy="1045210"/>
          </a:xfrm>
        </p:spPr>
        <p:txBody>
          <a:bodyPr>
            <a:normAutofit fontScale="90000"/>
          </a:bodyPr>
          <a:p>
            <a:pPr algn="l"/>
            <a:r>
              <a:rPr lang="zh-CN" altLang="en-US" sz="6665" dirty="0">
                <a:solidFill>
                  <a:schemeClr val="tx1">
                    <a:lumMod val="95000"/>
                    <a:lumOff val="5000"/>
                  </a:schemeClr>
                </a:solidFill>
                <a:effectLst/>
                <a:latin typeface="阿里巴巴普惠体 Medium" panose="00020600040101010101" charset="-122"/>
                <a:ea typeface="阿里巴巴普惠体 Medium" panose="00020600040101010101" charset="-122"/>
              </a:rPr>
              <a:t>输入一级标题</a:t>
            </a:r>
            <a:endParaRPr lang="zh-CN" altLang="en-US" sz="6665" dirty="0">
              <a:solidFill>
                <a:schemeClr val="tx1">
                  <a:lumMod val="95000"/>
                  <a:lumOff val="5000"/>
                </a:schemeClr>
              </a:solidFill>
              <a:effectLst/>
              <a:latin typeface="阿里巴巴普惠体 Medium" panose="00020600040101010101" charset="-122"/>
              <a:ea typeface="阿里巴巴普惠体 Medium" panose="00020600040101010101" charset="-122"/>
            </a:endParaRPr>
          </a:p>
        </p:txBody>
      </p:sp>
      <p:sp>
        <p:nvSpPr>
          <p:cNvPr id="8" name="文本框 7"/>
          <p:cNvSpPr txBox="1"/>
          <p:nvPr userDrawn="1"/>
        </p:nvSpPr>
        <p:spPr>
          <a:xfrm>
            <a:off x="979170" y="5714365"/>
            <a:ext cx="2618105" cy="337185"/>
          </a:xfrm>
          <a:prstGeom prst="rect">
            <a:avLst/>
          </a:prstGeom>
          <a:noFill/>
        </p:spPr>
        <p:txBody>
          <a:bodyPr wrap="none" rtlCol="0">
            <a:spAutoFit/>
          </a:bodyPr>
          <a:p>
            <a:pPr algn="l"/>
            <a:r>
              <a:rPr lang="zh-CN" altLang="en-US" sz="1600">
                <a:solidFill>
                  <a:schemeClr val="tx1">
                    <a:lumMod val="75000"/>
                    <a:lumOff val="25000"/>
                  </a:schemeClr>
                </a:solidFill>
                <a:latin typeface="Alibaba PuHuiTi Regular" panose="00020600040101010101" charset="-122"/>
                <a:ea typeface="Alibaba PuHuiTi Regular" panose="00020600040101010101" charset="-122"/>
              </a:rPr>
              <a:t>一样的教育，不一样的品质</a:t>
            </a:r>
            <a:endParaRPr lang="zh-CN" altLang="en-US" sz="1600">
              <a:solidFill>
                <a:schemeClr val="tx1">
                  <a:lumMod val="75000"/>
                  <a:lumOff val="25000"/>
                </a:schemeClr>
              </a:solidFill>
              <a:latin typeface="Alibaba PuHuiTi Regular" panose="00020600040101010101" charset="-122"/>
              <a:ea typeface="Alibaba PuHuiTi Regular" panose="00020600040101010101" charset="-122"/>
            </a:endParaRPr>
          </a:p>
        </p:txBody>
      </p:sp>
      <p:sp>
        <p:nvSpPr>
          <p:cNvPr id="9" name="矩形 8"/>
          <p:cNvSpPr/>
          <p:nvPr userDrawn="1"/>
        </p:nvSpPr>
        <p:spPr>
          <a:xfrm flipV="1">
            <a:off x="1089660" y="5513705"/>
            <a:ext cx="556895" cy="54000"/>
          </a:xfrm>
          <a:prstGeom prst="rect">
            <a:avLst/>
          </a:prstGeom>
          <a:solidFill>
            <a:srgbClr val="004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1" name="组合 10"/>
          <p:cNvGrpSpPr/>
          <p:nvPr userDrawn="1"/>
        </p:nvGrpSpPr>
        <p:grpSpPr>
          <a:xfrm>
            <a:off x="807720" y="2494915"/>
            <a:ext cx="2443480" cy="1290320"/>
            <a:chOff x="1440" y="2407"/>
            <a:chExt cx="3848" cy="2032"/>
          </a:xfrm>
        </p:grpSpPr>
        <p:pic>
          <p:nvPicPr>
            <p:cNvPr id="7" name="图片 6" descr="装饰"/>
            <p:cNvPicPr>
              <a:picLocks noChangeAspect="1"/>
            </p:cNvPicPr>
            <p:nvPr userDrawn="1"/>
          </p:nvPicPr>
          <p:blipFill>
            <a:blip r:embed="rId3"/>
            <a:stretch>
              <a:fillRect/>
            </a:stretch>
          </p:blipFill>
          <p:spPr>
            <a:xfrm>
              <a:off x="1440" y="2614"/>
              <a:ext cx="1417" cy="893"/>
            </a:xfrm>
            <a:prstGeom prst="rect">
              <a:avLst/>
            </a:prstGeom>
          </p:spPr>
        </p:pic>
        <p:sp>
          <p:nvSpPr>
            <p:cNvPr id="8" name="文本框 7"/>
            <p:cNvSpPr txBox="1"/>
            <p:nvPr userDrawn="1"/>
          </p:nvSpPr>
          <p:spPr>
            <a:xfrm>
              <a:off x="2990" y="2407"/>
              <a:ext cx="2208" cy="1307"/>
            </a:xfrm>
            <a:prstGeom prst="rect">
              <a:avLst/>
            </a:prstGeom>
            <a:noFill/>
          </p:spPr>
          <p:txBody>
            <a:bodyPr wrap="none" rtlCol="0">
              <a:spAutoFit/>
            </a:bodyPr>
            <a:p>
              <a:r>
                <a:rPr lang="zh-CN" altLang="en-US" sz="4800">
                  <a:latin typeface="阿里巴巴普惠体 Medium" panose="00020600040101010101" charset="-122"/>
                  <a:ea typeface="阿里巴巴普惠体 Medium" panose="00020600040101010101" charset="-122"/>
                </a:rPr>
                <a:t>目录</a:t>
              </a:r>
              <a:endParaRPr lang="zh-CN" altLang="en-US" sz="4800">
                <a:latin typeface="阿里巴巴普惠体 Medium" panose="00020600040101010101" charset="-122"/>
                <a:ea typeface="阿里巴巴普惠体 Medium" panose="00020600040101010101" charset="-122"/>
              </a:endParaRPr>
            </a:p>
          </p:txBody>
        </p:sp>
        <p:sp>
          <p:nvSpPr>
            <p:cNvPr id="9" name="文本框 8"/>
            <p:cNvSpPr txBox="1"/>
            <p:nvPr userDrawn="1"/>
          </p:nvSpPr>
          <p:spPr>
            <a:xfrm>
              <a:off x="2990" y="3714"/>
              <a:ext cx="2298" cy="725"/>
            </a:xfrm>
            <a:prstGeom prst="rect">
              <a:avLst/>
            </a:prstGeom>
            <a:noFill/>
          </p:spPr>
          <p:txBody>
            <a:bodyPr wrap="none" rtlCol="0">
              <a:spAutoFit/>
            </a:bodyPr>
            <a:p>
              <a:pPr algn="l"/>
              <a:r>
                <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rPr>
                <a:t>Contents</a:t>
              </a:r>
              <a:endPar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0" name="组合 9"/>
          <p:cNvGrpSpPr/>
          <p:nvPr userDrawn="1"/>
        </p:nvGrpSpPr>
        <p:grpSpPr>
          <a:xfrm>
            <a:off x="1791970" y="2494915"/>
            <a:ext cx="3042920" cy="1290320"/>
            <a:chOff x="2990" y="2407"/>
            <a:chExt cx="4792" cy="2032"/>
          </a:xfrm>
        </p:grpSpPr>
        <p:sp>
          <p:nvSpPr>
            <p:cNvPr id="15" name="文本框 14"/>
            <p:cNvSpPr txBox="1"/>
            <p:nvPr userDrawn="1"/>
          </p:nvSpPr>
          <p:spPr>
            <a:xfrm>
              <a:off x="2990" y="2407"/>
              <a:ext cx="4128" cy="1307"/>
            </a:xfrm>
            <a:prstGeom prst="rect">
              <a:avLst/>
            </a:prstGeom>
            <a:noFill/>
          </p:spPr>
          <p:txBody>
            <a:bodyPr wrap="square" rtlCol="0">
              <a:spAutoFit/>
            </a:bodyPr>
            <a:p>
              <a:r>
                <a:rPr lang="zh-CN" altLang="en-US" sz="4800">
                  <a:latin typeface="阿里巴巴普惠体 Medium" panose="00020600040101010101" charset="-122"/>
                  <a:ea typeface="阿里巴巴普惠体 Medium" panose="00020600040101010101" charset="-122"/>
                </a:rPr>
                <a:t>学习</a:t>
              </a:r>
              <a:r>
                <a:rPr lang="zh-CN" altLang="en-US" sz="4800">
                  <a:latin typeface="阿里巴巴普惠体 Medium" panose="00020600040101010101" charset="-122"/>
                  <a:ea typeface="阿里巴巴普惠体 Medium" panose="00020600040101010101" charset="-122"/>
                </a:rPr>
                <a:t>目标</a:t>
              </a:r>
              <a:endParaRPr lang="zh-CN" altLang="en-US" sz="4800">
                <a:latin typeface="阿里巴巴普惠体 Medium" panose="00020600040101010101" charset="-122"/>
                <a:ea typeface="阿里巴巴普惠体 Medium" panose="00020600040101010101" charset="-122"/>
              </a:endParaRPr>
            </a:p>
          </p:txBody>
        </p:sp>
        <p:sp>
          <p:nvSpPr>
            <p:cNvPr id="16" name="文本框 15"/>
            <p:cNvSpPr txBox="1"/>
            <p:nvPr userDrawn="1"/>
          </p:nvSpPr>
          <p:spPr>
            <a:xfrm>
              <a:off x="2990" y="3714"/>
              <a:ext cx="4792" cy="725"/>
            </a:xfrm>
            <a:prstGeom prst="rect">
              <a:avLst/>
            </a:prstGeom>
            <a:noFill/>
          </p:spPr>
          <p:txBody>
            <a:bodyPr wrap="none" rtlCol="0">
              <a:spAutoFit/>
            </a:bodyPr>
            <a:p>
              <a:pPr algn="l"/>
              <a:r>
                <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rPr>
                <a:t>Learning Objectives</a:t>
              </a:r>
              <a:endPar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endParaRPr>
            </a:p>
          </p:txBody>
        </p:sp>
      </p:grpSp>
      <p:pic>
        <p:nvPicPr>
          <p:cNvPr id="2" name="图片 1" descr="装饰"/>
          <p:cNvPicPr>
            <a:picLocks noChangeAspect="1"/>
          </p:cNvPicPr>
          <p:nvPr userDrawn="1"/>
        </p:nvPicPr>
        <p:blipFill>
          <a:blip r:embed="rId3"/>
          <a:stretch>
            <a:fillRect/>
          </a:stretch>
        </p:blipFill>
        <p:spPr>
          <a:xfrm>
            <a:off x="807720" y="2626360"/>
            <a:ext cx="899795" cy="56705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10" name="组合 9"/>
          <p:cNvGrpSpPr/>
          <p:nvPr userDrawn="1"/>
        </p:nvGrpSpPr>
        <p:grpSpPr>
          <a:xfrm>
            <a:off x="1791970" y="2494915"/>
            <a:ext cx="2025650" cy="1290320"/>
            <a:chOff x="2990" y="2407"/>
            <a:chExt cx="3190" cy="2032"/>
          </a:xfrm>
        </p:grpSpPr>
        <p:sp>
          <p:nvSpPr>
            <p:cNvPr id="15" name="文本框 14"/>
            <p:cNvSpPr txBox="1"/>
            <p:nvPr userDrawn="1"/>
          </p:nvSpPr>
          <p:spPr>
            <a:xfrm>
              <a:off x="2990" y="2407"/>
              <a:ext cx="2208" cy="1307"/>
            </a:xfrm>
            <a:prstGeom prst="rect">
              <a:avLst/>
            </a:prstGeom>
            <a:noFill/>
          </p:spPr>
          <p:txBody>
            <a:bodyPr wrap="none" rtlCol="0">
              <a:spAutoFit/>
            </a:bodyPr>
            <a:p>
              <a:r>
                <a:rPr lang="zh-CN" altLang="en-US" sz="4800">
                  <a:latin typeface="阿里巴巴普惠体 Medium" panose="00020600040101010101" charset="-122"/>
                  <a:ea typeface="阿里巴巴普惠体 Medium" panose="00020600040101010101" charset="-122"/>
                </a:rPr>
                <a:t>思考</a:t>
              </a:r>
              <a:endParaRPr lang="zh-CN" altLang="en-US" sz="4800">
                <a:latin typeface="阿里巴巴普惠体 Medium" panose="00020600040101010101" charset="-122"/>
                <a:ea typeface="阿里巴巴普惠体 Medium" panose="00020600040101010101" charset="-122"/>
              </a:endParaRPr>
            </a:p>
          </p:txBody>
        </p:sp>
        <p:sp>
          <p:nvSpPr>
            <p:cNvPr id="16" name="文本框 15"/>
            <p:cNvSpPr txBox="1"/>
            <p:nvPr userDrawn="1"/>
          </p:nvSpPr>
          <p:spPr>
            <a:xfrm>
              <a:off x="2990" y="3714"/>
              <a:ext cx="3190" cy="725"/>
            </a:xfrm>
            <a:prstGeom prst="rect">
              <a:avLst/>
            </a:prstGeom>
            <a:noFill/>
          </p:spPr>
          <p:txBody>
            <a:bodyPr wrap="none" rtlCol="0">
              <a:spAutoFit/>
            </a:bodyPr>
            <a:p>
              <a:pPr algn="l"/>
              <a:r>
                <a:rPr lang="en-US" altLang="zh-CN" sz="2400">
                  <a:solidFill>
                    <a:schemeClr val="accent1">
                      <a:lumMod val="20000"/>
                      <a:lumOff val="80000"/>
                    </a:schemeClr>
                  </a:solidFill>
                  <a:latin typeface="阿里巴巴普惠体 Medium" panose="00020600040101010101" charset="-122"/>
                  <a:ea typeface="阿里巴巴普惠体 Medium" panose="00020600040101010101" charset="-122"/>
                </a:rPr>
                <a:t>T</a:t>
              </a:r>
              <a:r>
                <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rPr>
                <a:t>hink deeply</a:t>
              </a:r>
              <a:endPar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endParaRPr>
            </a:p>
          </p:txBody>
        </p:sp>
      </p:grpSp>
      <p:pic>
        <p:nvPicPr>
          <p:cNvPr id="7" name="图片 6" descr="装饰"/>
          <p:cNvPicPr>
            <a:picLocks noChangeAspect="1"/>
          </p:cNvPicPr>
          <p:nvPr userDrawn="1"/>
        </p:nvPicPr>
        <p:blipFill>
          <a:blip r:embed="rId3"/>
          <a:stretch>
            <a:fillRect/>
          </a:stretch>
        </p:blipFill>
        <p:spPr>
          <a:xfrm>
            <a:off x="807720" y="2626360"/>
            <a:ext cx="899795" cy="56705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2_节标题">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6" name="组合 5"/>
          <p:cNvGrpSpPr/>
          <p:nvPr userDrawn="1"/>
        </p:nvGrpSpPr>
        <p:grpSpPr>
          <a:xfrm>
            <a:off x="1791970" y="2494915"/>
            <a:ext cx="3042920" cy="1290320"/>
            <a:chOff x="2990" y="2407"/>
            <a:chExt cx="4792" cy="2032"/>
          </a:xfrm>
        </p:grpSpPr>
        <p:sp>
          <p:nvSpPr>
            <p:cNvPr id="8" name="文本框 7"/>
            <p:cNvSpPr txBox="1"/>
            <p:nvPr userDrawn="1"/>
          </p:nvSpPr>
          <p:spPr>
            <a:xfrm>
              <a:off x="2990" y="2407"/>
              <a:ext cx="4128" cy="1307"/>
            </a:xfrm>
            <a:prstGeom prst="rect">
              <a:avLst/>
            </a:prstGeom>
            <a:noFill/>
          </p:spPr>
          <p:txBody>
            <a:bodyPr wrap="none" rtlCol="0">
              <a:spAutoFit/>
            </a:bodyPr>
            <a:p>
              <a:pPr algn="l"/>
              <a:r>
                <a:rPr lang="zh-CN" altLang="en-US" sz="4800">
                  <a:latin typeface="阿里巴巴普惠体 Medium" panose="00020600040101010101" charset="-122"/>
                  <a:ea typeface="阿里巴巴普惠体 Medium" panose="00020600040101010101" charset="-122"/>
                  <a:sym typeface="+mn-ea"/>
                </a:rPr>
                <a:t>今日作业</a:t>
              </a:r>
              <a:endParaRPr lang="zh-CN" altLang="en-US" sz="4800">
                <a:latin typeface="阿里巴巴普惠体 Medium" panose="00020600040101010101" charset="-122"/>
                <a:ea typeface="阿里巴巴普惠体 Medium" panose="00020600040101010101" charset="-122"/>
              </a:endParaRPr>
            </a:p>
          </p:txBody>
        </p:sp>
        <p:sp>
          <p:nvSpPr>
            <p:cNvPr id="9" name="文本框 8"/>
            <p:cNvSpPr txBox="1"/>
            <p:nvPr userDrawn="1"/>
          </p:nvSpPr>
          <p:spPr>
            <a:xfrm>
              <a:off x="2990" y="3714"/>
              <a:ext cx="4792" cy="725"/>
            </a:xfrm>
            <a:prstGeom prst="rect">
              <a:avLst/>
            </a:prstGeom>
            <a:noFill/>
          </p:spPr>
          <p:txBody>
            <a:bodyPr wrap="square" rtlCol="0">
              <a:spAutoFit/>
            </a:bodyPr>
            <a:p>
              <a:pPr algn="l"/>
              <a:r>
                <a:rPr lang="en-US" sz="2400">
                  <a:solidFill>
                    <a:schemeClr val="accent1">
                      <a:lumMod val="20000"/>
                      <a:lumOff val="80000"/>
                    </a:schemeClr>
                  </a:solidFill>
                  <a:latin typeface="阿里巴巴普惠体 Medium" panose="00020600040101010101" charset="-122"/>
                  <a:ea typeface="阿里巴巴普惠体 Medium" panose="00020600040101010101" charset="-122"/>
                  <a:sym typeface="+mn-ea"/>
                </a:rPr>
                <a:t>Homework</a:t>
              </a:r>
              <a:endParaRPr lang="zh-CN" altLang="en-US" sz="2400">
                <a:solidFill>
                  <a:schemeClr val="accent1">
                    <a:lumMod val="20000"/>
                    <a:lumOff val="80000"/>
                  </a:schemeClr>
                </a:solidFill>
                <a:latin typeface="阿里巴巴普惠体 Medium" panose="00020600040101010101" charset="-122"/>
                <a:ea typeface="阿里巴巴普惠体 Medium" panose="00020600040101010101" charset="-122"/>
              </a:endParaRPr>
            </a:p>
          </p:txBody>
        </p:sp>
      </p:grpSp>
      <p:pic>
        <p:nvPicPr>
          <p:cNvPr id="2" name="图片 1" descr="装饰"/>
          <p:cNvPicPr>
            <a:picLocks noChangeAspect="1"/>
          </p:cNvPicPr>
          <p:nvPr userDrawn="1"/>
        </p:nvPicPr>
        <p:blipFill>
          <a:blip r:embed="rId3"/>
          <a:stretch>
            <a:fillRect/>
          </a:stretch>
        </p:blipFill>
        <p:spPr>
          <a:xfrm>
            <a:off x="807720" y="2626360"/>
            <a:ext cx="899795" cy="567055"/>
          </a:xfrm>
          <a:prstGeom prst="rect">
            <a:avLst/>
          </a:prstGeom>
        </p:spPr>
      </p:pic>
      <p:sp>
        <p:nvSpPr>
          <p:cNvPr id="3" name="文本框 2"/>
          <p:cNvSpPr txBox="1"/>
          <p:nvPr userDrawn="1"/>
        </p:nvSpPr>
        <p:spPr>
          <a:xfrm>
            <a:off x="2653665" y="809625"/>
            <a:ext cx="309880" cy="368300"/>
          </a:xfrm>
          <a:prstGeom prst="rect">
            <a:avLst/>
          </a:prstGeom>
          <a:noFill/>
        </p:spPr>
        <p:txBody>
          <a:bodyPr wrap="none" rtlCol="0">
            <a:spAutoFit/>
          </a:bodyPr>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矩形 6"/>
          <p:cNvSpPr/>
          <p:nvPr userDrawn="1"/>
        </p:nvSpPr>
        <p:spPr>
          <a:xfrm>
            <a:off x="0" y="6750050"/>
            <a:ext cx="1080000" cy="108000"/>
          </a:xfrm>
          <a:prstGeom prst="rect">
            <a:avLst/>
          </a:prstGeom>
          <a:solidFill>
            <a:srgbClr val="597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userDrawn="1"/>
        </p:nvSpPr>
        <p:spPr>
          <a:xfrm>
            <a:off x="1176020" y="6750050"/>
            <a:ext cx="11016000" cy="107950"/>
          </a:xfrm>
          <a:prstGeom prst="rect">
            <a:avLst/>
          </a:prstGeom>
          <a:gradFill>
            <a:gsLst>
              <a:gs pos="0">
                <a:schemeClr val="accent1">
                  <a:lumMod val="5000"/>
                  <a:lumOff val="95000"/>
                </a:schemeClr>
              </a:gs>
              <a:gs pos="100000">
                <a:srgbClr val="597BF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 </a:t>
            </a:r>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9"/>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1.xml"/><Relationship Id="rId11" Type="http://schemas.openxmlformats.org/officeDocument/2006/relationships/slideLayout" Target="../slideLayouts/slideLayout7.xml"/><Relationship Id="rId10" Type="http://schemas.openxmlformats.org/officeDocument/2006/relationships/tags" Target="../tags/tag10.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1" Type="http://schemas.openxmlformats.org/officeDocument/2006/relationships/notesSlide" Target="../notesSlides/notesSlide3.xml"/><Relationship Id="rId10" Type="http://schemas.openxmlformats.org/officeDocument/2006/relationships/slideLayout" Target="../slideLayouts/slideLayout7.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a:xfrm>
            <a:off x="852170" y="2616835"/>
            <a:ext cx="9144000" cy="1046480"/>
          </a:xfrm>
        </p:spPr>
        <p:txBody>
          <a:bodyPr>
            <a:noAutofit/>
          </a:bodyPr>
          <a:p>
            <a:r>
              <a:rPr lang="zh-CN" altLang="en-US" sz="4800">
                <a:latin typeface="阿里巴巴普惠体 Medium" panose="00020600040101010101" charset="-122"/>
                <a:ea typeface="阿里巴巴普惠体 Medium" panose="00020600040101010101" charset="-122"/>
              </a:rPr>
              <a:t>新零售行业决策评价系统</a:t>
            </a:r>
            <a:endParaRPr lang="zh-CN" altLang="en-US" sz="4800">
              <a:latin typeface="阿里巴巴普惠体 Medium" panose="00020600040101010101" charset="-122"/>
              <a:ea typeface="阿里巴巴普惠体 Medium" panose="0002060004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文本框 11"/>
          <p:cNvSpPr txBox="1"/>
          <p:nvPr userDrawn="1"/>
        </p:nvSpPr>
        <p:spPr>
          <a:xfrm>
            <a:off x="4639945" y="2176780"/>
            <a:ext cx="5538470" cy="1382395"/>
          </a:xfrm>
          <a:prstGeom prst="rect">
            <a:avLst/>
          </a:prstGeom>
          <a:noFill/>
        </p:spPr>
        <p:txBody>
          <a:bodyPr wrap="square" rtlCol="0">
            <a:spAutoFit/>
          </a:bodyPr>
          <a:p>
            <a:pPr marL="457200" indent="-457200" algn="l">
              <a:lnSpc>
                <a:spcPct val="210000"/>
              </a:lnSpc>
              <a:buClr>
                <a:srgbClr val="004CFF"/>
              </a:buClr>
              <a:buFont typeface="+mj-lt"/>
              <a:buAutoNum type="arabicPeriod"/>
            </a:pPr>
            <a:r>
              <a:rPr lang="zh-CN" altLang="en-US" sz="2000">
                <a:latin typeface="阿里巴巴普惠体 Medium" panose="00020600040101010101" charset="-122"/>
                <a:ea typeface="阿里巴巴普惠体 Medium" panose="00020600040101010101" charset="-122"/>
                <a:cs typeface="阿里巴巴普惠体 Medium" panose="00020600040101010101" charset="-122"/>
              </a:rPr>
              <a:t>项目</a:t>
            </a:r>
            <a:r>
              <a:rPr lang="zh-CN" altLang="en-US" sz="2000">
                <a:latin typeface="阿里巴巴普惠体 Medium" panose="00020600040101010101" charset="-122"/>
                <a:ea typeface="阿里巴巴普惠体 Medium" panose="00020600040101010101" charset="-122"/>
                <a:cs typeface="阿里巴巴普惠体 Medium" panose="00020600040101010101" charset="-122"/>
              </a:rPr>
              <a:t>背景</a:t>
            </a:r>
            <a:endParaRPr lang="zh-CN" altLang="en-US" sz="2000">
              <a:latin typeface="阿里巴巴普惠体 Medium" panose="00020600040101010101" charset="-122"/>
              <a:ea typeface="阿里巴巴普惠体 Medium" panose="00020600040101010101" charset="-122"/>
              <a:cs typeface="阿里巴巴普惠体 Medium" panose="00020600040101010101" charset="-122"/>
            </a:endParaRPr>
          </a:p>
          <a:p>
            <a:pPr marL="457200" indent="-457200" algn="l">
              <a:lnSpc>
                <a:spcPct val="210000"/>
              </a:lnSpc>
              <a:buClr>
                <a:srgbClr val="004CFF"/>
              </a:buClr>
              <a:buFont typeface="+mj-lt"/>
              <a:buAutoNum type="arabicPeriod"/>
            </a:pPr>
            <a:r>
              <a:rPr lang="zh-CN" altLang="en-US" sz="2000">
                <a:latin typeface="阿里巴巴普惠体 Medium" panose="00020600040101010101" charset="-122"/>
                <a:ea typeface="阿里巴巴普惠体 Medium" panose="00020600040101010101" charset="-122"/>
                <a:cs typeface="阿里巴巴普惠体 Medium" panose="00020600040101010101" charset="-122"/>
                <a:sym typeface="+mn-ea"/>
              </a:rPr>
              <a:t>评论文本分类实现方法</a:t>
            </a:r>
            <a:endParaRPr lang="zh-CN" altLang="en-US" sz="2000">
              <a:latin typeface="阿里巴巴普惠体 Medium" panose="00020600040101010101" charset="-122"/>
              <a:ea typeface="阿里巴巴普惠体 Medium" panose="00020600040101010101" charset="-122"/>
              <a:cs typeface="阿里巴巴普惠体 Medium" panose="0002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userDrawn="1"/>
        </p:nvSpPr>
        <p:spPr>
          <a:xfrm>
            <a:off x="5405120" y="1773555"/>
            <a:ext cx="1520825" cy="1322070"/>
          </a:xfrm>
          <a:prstGeom prst="rect">
            <a:avLst/>
          </a:prstGeom>
          <a:noFill/>
        </p:spPr>
        <p:txBody>
          <a:bodyPr wrap="square" rtlCol="0">
            <a:spAutoFit/>
          </a:bodyPr>
          <a:p>
            <a:pPr algn="ctr"/>
            <a:r>
              <a:rPr lang="en-US" altLang="zh-CN" sz="8000" b="1">
                <a:gradFill>
                  <a:gsLst>
                    <a:gs pos="0">
                      <a:srgbClr val="A4CDFB"/>
                    </a:gs>
                    <a:gs pos="100000">
                      <a:srgbClr val="FFFFFF"/>
                    </a:gs>
                  </a:gsLst>
                  <a:lin ang="5400000" scaled="0"/>
                </a:gradFill>
                <a:latin typeface="Alibaba PuHuiTi Bold" panose="00020600040101010101" charset="-122"/>
                <a:ea typeface="Alibaba PuHuiTi Bold" panose="00020600040101010101" charset="-122"/>
              </a:rPr>
              <a:t>01</a:t>
            </a:r>
            <a:endParaRPr lang="en-US" altLang="zh-CN" sz="8000" b="1">
              <a:gradFill>
                <a:gsLst>
                  <a:gs pos="0">
                    <a:srgbClr val="A4CDFB"/>
                  </a:gs>
                  <a:gs pos="100000">
                    <a:srgbClr val="FFFFFF"/>
                  </a:gs>
                </a:gsLst>
                <a:lin ang="5400000" scaled="0"/>
              </a:gradFill>
              <a:latin typeface="Alibaba PuHuiTi Bold" panose="00020600040101010101" charset="-122"/>
              <a:ea typeface="Alibaba PuHuiTi Bold" panose="00020600040101010101" charset="-122"/>
            </a:endParaRPr>
          </a:p>
        </p:txBody>
      </p:sp>
      <p:sp>
        <p:nvSpPr>
          <p:cNvPr id="5" name="文本框 4"/>
          <p:cNvSpPr txBox="1"/>
          <p:nvPr userDrawn="1"/>
        </p:nvSpPr>
        <p:spPr>
          <a:xfrm>
            <a:off x="4706621" y="2721610"/>
            <a:ext cx="2778125" cy="829945"/>
          </a:xfrm>
          <a:prstGeom prst="rect">
            <a:avLst/>
          </a:prstGeom>
          <a:noFill/>
        </p:spPr>
        <p:txBody>
          <a:bodyPr wrap="none" rtlCol="0">
            <a:spAutoFit/>
          </a:bodyPr>
          <a:p>
            <a:pPr algn="ctr"/>
            <a:r>
              <a:rPr lang="en-US" altLang="zh-CN" sz="4800">
                <a:latin typeface="阿里巴巴普惠体 Medium" panose="00020600040101010101" charset="-122"/>
                <a:ea typeface="阿里巴巴普惠体 Medium" panose="00020600040101010101" charset="-122"/>
                <a:cs typeface="阿里巴巴普惠体 Medium" panose="00020600040101010101" charset="-122"/>
              </a:rPr>
              <a:t> </a:t>
            </a:r>
            <a:r>
              <a:rPr lang="zh-CN" altLang="en-US" sz="4800">
                <a:latin typeface="阿里巴巴普惠体 Medium" panose="00020600040101010101" charset="-122"/>
                <a:ea typeface="阿里巴巴普惠体 Medium" panose="00020600040101010101" charset="-122"/>
                <a:cs typeface="阿里巴巴普惠体 Medium" panose="00020600040101010101" charset="-122"/>
              </a:rPr>
              <a:t>项目</a:t>
            </a:r>
            <a:r>
              <a:rPr lang="zh-CN" altLang="en-US" sz="4800">
                <a:latin typeface="阿里巴巴普惠体 Medium" panose="00020600040101010101" charset="-122"/>
                <a:ea typeface="阿里巴巴普惠体 Medium" panose="00020600040101010101" charset="-122"/>
                <a:cs typeface="阿里巴巴普惠体 Medium" panose="00020600040101010101" charset="-122"/>
              </a:rPr>
              <a:t>背景</a:t>
            </a:r>
            <a:endParaRPr lang="zh-CN" altLang="en-US" sz="4800">
              <a:latin typeface="阿里巴巴普惠体 Medium" panose="00020600040101010101" charset="-122"/>
              <a:ea typeface="阿里巴巴普惠体 Medium" panose="00020600040101010101" charset="-122"/>
              <a:cs typeface="阿里巴巴普惠体 Medium" panose="0002060004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userDrawn="1"/>
        </p:nvSpPr>
        <p:spPr>
          <a:xfrm>
            <a:off x="663630" y="967305"/>
            <a:ext cx="6102985" cy="460375"/>
          </a:xfrm>
          <a:prstGeom prst="rect">
            <a:avLst/>
          </a:prstGeom>
          <a:noFill/>
        </p:spPr>
        <p:txBody>
          <a:bodyPr wrap="square" rtlCol="0">
            <a:spAutoFit/>
          </a:bodyPr>
          <a:p>
            <a:pPr algn="l"/>
            <a:r>
              <a:rPr lang="zh-CN" altLang="en-US" sz="2400">
                <a:solidFill>
                  <a:schemeClr val="tx1">
                    <a:lumMod val="95000"/>
                    <a:lumOff val="5000"/>
                  </a:schemeClr>
                </a:solidFill>
                <a:latin typeface="阿里巴巴普惠体 Medium" panose="00020600040101010101" charset="-122"/>
                <a:ea typeface="阿里巴巴普惠体 Medium" panose="00020600040101010101" charset="-122"/>
              </a:rPr>
              <a:t>项目</a:t>
            </a:r>
            <a:r>
              <a:rPr lang="zh-CN" altLang="en-US" sz="2400">
                <a:solidFill>
                  <a:schemeClr val="tx1">
                    <a:lumMod val="95000"/>
                    <a:lumOff val="5000"/>
                  </a:schemeClr>
                </a:solidFill>
                <a:latin typeface="阿里巴巴普惠体 Medium" panose="00020600040101010101" charset="-122"/>
                <a:ea typeface="阿里巴巴普惠体 Medium" panose="00020600040101010101" charset="-122"/>
              </a:rPr>
              <a:t>背景</a:t>
            </a:r>
            <a:endParaRPr lang="zh-CN" altLang="en-US" sz="2400">
              <a:solidFill>
                <a:schemeClr val="tx1">
                  <a:lumMod val="95000"/>
                  <a:lumOff val="5000"/>
                </a:schemeClr>
              </a:solidFill>
              <a:latin typeface="阿里巴巴普惠体 Medium" panose="00020600040101010101" charset="-122"/>
              <a:ea typeface="阿里巴巴普惠体 Medium" panose="00020600040101010101" charset="-122"/>
            </a:endParaRPr>
          </a:p>
        </p:txBody>
      </p:sp>
      <p:sp>
        <p:nvSpPr>
          <p:cNvPr id="2" name="矩形 1"/>
          <p:cNvSpPr/>
          <p:nvPr>
            <p:custDataLst>
              <p:tags r:id="rId1"/>
            </p:custDataLst>
          </p:nvPr>
        </p:nvSpPr>
        <p:spPr>
          <a:xfrm>
            <a:off x="467995" y="1056005"/>
            <a:ext cx="72000" cy="282575"/>
          </a:xfrm>
          <a:prstGeom prst="rect">
            <a:avLst/>
          </a:prstGeom>
          <a:solidFill>
            <a:srgbClr val="256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3" name="组合 2"/>
          <p:cNvGrpSpPr/>
          <p:nvPr>
            <p:custDataLst>
              <p:tags r:id="rId2"/>
            </p:custDataLst>
          </p:nvPr>
        </p:nvGrpSpPr>
        <p:grpSpPr>
          <a:xfrm>
            <a:off x="539750" y="1883410"/>
            <a:ext cx="11100435" cy="1296035"/>
            <a:chOff x="2818" y="3121"/>
            <a:chExt cx="14967" cy="1020"/>
          </a:xfrm>
        </p:grpSpPr>
        <p:sp>
          <p:nvSpPr>
            <p:cNvPr id="16" name="矩形 15"/>
            <p:cNvSpPr/>
            <p:nvPr>
              <p:custDataLst>
                <p:tags r:id="rId3"/>
              </p:custDataLst>
            </p:nvPr>
          </p:nvSpPr>
          <p:spPr bwMode="auto">
            <a:xfrm>
              <a:off x="2818" y="3121"/>
              <a:ext cx="1786" cy="1020"/>
            </a:xfrm>
            <a:prstGeom prst="rect">
              <a:avLst/>
            </a:prstGeom>
            <a:gradFill>
              <a:gsLst>
                <a:gs pos="0">
                  <a:srgbClr val="6D86FF"/>
                </a:gs>
                <a:gs pos="100000">
                  <a:srgbClr val="3967FE"/>
                </a:gs>
              </a:gsLst>
              <a:lin ang="5400000" scaled="1"/>
            </a:gradFill>
            <a:ln w="19050" cap="flat" cmpd="sng" algn="ctr">
              <a:noFill/>
              <a:prstDash val="solid"/>
              <a:miter lim="800000"/>
            </a:ln>
            <a:effectLst>
              <a:outerShdw blurRad="635000" dist="38100" dir="5400000" algn="t" rotWithShape="0">
                <a:srgbClr val="3967FE">
                  <a:lumMod val="40000"/>
                  <a:lumOff val="60000"/>
                  <a:alpha val="20000"/>
                </a:srgbClr>
              </a:outerShdw>
            </a:effectLst>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r>
                <a:rPr lang="en-US" altLang="zh-CN" sz="2000" dirty="0">
                  <a:latin typeface="阿里巴巴普惠体 Medium" panose="00020600040101010101" charset="-122"/>
                  <a:ea typeface="阿里巴巴普惠体 Medium" panose="00020600040101010101" charset="-122"/>
                  <a:sym typeface="Arial" panose="020B0604020202090204" pitchFamily="34" charset="0"/>
                </a:rPr>
                <a:t>1</a:t>
              </a:r>
              <a:endParaRPr lang="zh-CN" altLang="en-US" sz="2000" dirty="0">
                <a:latin typeface="阿里巴巴普惠体 Medium" panose="00020600040101010101" charset="-122"/>
                <a:ea typeface="阿里巴巴普惠体 Medium" panose="00020600040101010101" charset="-122"/>
                <a:sym typeface="Arial" panose="020B0604020202090204" pitchFamily="34" charset="0"/>
              </a:endParaRPr>
            </a:p>
          </p:txBody>
        </p:sp>
        <p:sp>
          <p:nvSpPr>
            <p:cNvPr id="19" name="矩形 18"/>
            <p:cNvSpPr/>
            <p:nvPr>
              <p:custDataLst>
                <p:tags r:id="rId4"/>
              </p:custDataLst>
            </p:nvPr>
          </p:nvSpPr>
          <p:spPr bwMode="auto">
            <a:xfrm>
              <a:off x="4604" y="3121"/>
              <a:ext cx="13181" cy="1020"/>
            </a:xfrm>
            <a:prstGeom prst="rect">
              <a:avLst/>
            </a:prstGeom>
            <a:gradFill>
              <a:gsLst>
                <a:gs pos="100000">
                  <a:schemeClr val="bg1">
                    <a:alpha val="0"/>
                  </a:schemeClr>
                </a:gs>
                <a:gs pos="50000">
                  <a:srgbClr val="FFFFFF">
                    <a:alpha val="100000"/>
                  </a:srgbClr>
                </a:gs>
                <a:gs pos="0">
                  <a:schemeClr val="bg1"/>
                </a:gs>
              </a:gsLst>
              <a:lin ang="0" scaled="0"/>
            </a:gradFill>
            <a:ln w="12700" cap="rnd" cmpd="sng">
              <a:noFill/>
              <a:prstDash val="dash"/>
              <a:round/>
            </a:ln>
            <a:effectLst>
              <a:outerShdw blurRad="406400" dir="5400000" algn="t" rotWithShape="0">
                <a:srgbClr val="A6C1FE">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15900" tIns="45720" rIns="91440" bIns="45720" numCol="1" spcCol="0" rtlCol="0" fromWordArt="0" anchor="ctr" anchorCtr="0" forceAA="0" compatLnSpc="1">
              <a:noAutofit/>
            </a:bodyPr>
            <a:p>
              <a:pPr lvl="0" algn="l">
                <a:lnSpc>
                  <a:spcPct val="150000"/>
                </a:lnSpc>
                <a:buClrTx/>
                <a:buSzTx/>
                <a:buFontTx/>
              </a:pPr>
              <a:r>
                <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rPr>
                <a:t>随着科技的迅速发展和智能设备的普及，AI技术在新零售行业中得到了广泛应用。其中</a:t>
              </a:r>
              <a:r>
                <a:rPr lang="zh-CN" altLang="en-US" sz="1400">
                  <a:solidFill>
                    <a:srgbClr val="004CFF"/>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rPr>
                <a:t>智能推荐系统</a:t>
              </a:r>
              <a:r>
                <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rPr>
                <a:t>是AI</a:t>
              </a:r>
              <a:r>
                <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rPr>
                <a:t>技术在新零售中最为常见且有效的应用之一。通过分析用户的购买历史、浏览行为以及喜好偏好，推荐系统可以根据个人特征给用户进行个性化商品推荐。这种个性化推荐不仅可以提高用户购买意愿，减少信息过载，还可以带来更高的用户满意度和销量。</a:t>
              </a:r>
              <a:endPar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endParaRPr>
            </a:p>
          </p:txBody>
        </p:sp>
      </p:grpSp>
      <p:grpSp>
        <p:nvGrpSpPr>
          <p:cNvPr id="27" name="组合 26"/>
          <p:cNvGrpSpPr/>
          <p:nvPr>
            <p:custDataLst>
              <p:tags r:id="rId5"/>
            </p:custDataLst>
          </p:nvPr>
        </p:nvGrpSpPr>
        <p:grpSpPr>
          <a:xfrm>
            <a:off x="539750" y="3429635"/>
            <a:ext cx="11101070" cy="1333500"/>
            <a:chOff x="2818" y="3121"/>
            <a:chExt cx="14967" cy="1020"/>
          </a:xfrm>
        </p:grpSpPr>
        <p:sp>
          <p:nvSpPr>
            <p:cNvPr id="28" name="矩形 27"/>
            <p:cNvSpPr/>
            <p:nvPr>
              <p:custDataLst>
                <p:tags r:id="rId6"/>
              </p:custDataLst>
            </p:nvPr>
          </p:nvSpPr>
          <p:spPr bwMode="auto">
            <a:xfrm>
              <a:off x="2818" y="3121"/>
              <a:ext cx="1785" cy="1020"/>
            </a:xfrm>
            <a:prstGeom prst="rect">
              <a:avLst/>
            </a:prstGeom>
            <a:gradFill>
              <a:gsLst>
                <a:gs pos="0">
                  <a:srgbClr val="6D86FF"/>
                </a:gs>
                <a:gs pos="100000">
                  <a:srgbClr val="3967FE"/>
                </a:gs>
              </a:gsLst>
              <a:lin ang="5400000" scaled="1"/>
            </a:gradFill>
            <a:ln w="19050" cap="flat" cmpd="sng" algn="ctr">
              <a:noFill/>
              <a:prstDash val="solid"/>
              <a:miter lim="800000"/>
            </a:ln>
            <a:effectLst>
              <a:outerShdw blurRad="635000" dist="38100" dir="5400000" algn="t" rotWithShape="0">
                <a:srgbClr val="3967FE">
                  <a:lumMod val="40000"/>
                  <a:lumOff val="60000"/>
                  <a:alpha val="20000"/>
                </a:srgbClr>
              </a:outerShdw>
            </a:effectLst>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r>
                <a:rPr lang="en-US" altLang="zh-CN" sz="2000" dirty="0">
                  <a:latin typeface="阿里巴巴普惠体 Medium" panose="00020600040101010101" charset="-122"/>
                  <a:ea typeface="阿里巴巴普惠体 Medium" panose="00020600040101010101" charset="-122"/>
                  <a:sym typeface="Arial" panose="020B0604020202090204" pitchFamily="34" charset="0"/>
                </a:rPr>
                <a:t>2</a:t>
              </a:r>
              <a:endParaRPr lang="zh-CN" altLang="en-US" sz="2000" dirty="0">
                <a:latin typeface="阿里巴巴普惠体 Medium" panose="00020600040101010101" charset="-122"/>
                <a:ea typeface="阿里巴巴普惠体 Medium" panose="00020600040101010101" charset="-122"/>
                <a:sym typeface="Arial" panose="020B0604020202090204" pitchFamily="34" charset="0"/>
              </a:endParaRPr>
            </a:p>
          </p:txBody>
        </p:sp>
        <p:sp>
          <p:nvSpPr>
            <p:cNvPr id="29" name="矩形 28"/>
            <p:cNvSpPr/>
            <p:nvPr>
              <p:custDataLst>
                <p:tags r:id="rId7"/>
              </p:custDataLst>
            </p:nvPr>
          </p:nvSpPr>
          <p:spPr bwMode="auto">
            <a:xfrm>
              <a:off x="4604" y="3121"/>
              <a:ext cx="13181" cy="1020"/>
            </a:xfrm>
            <a:prstGeom prst="rect">
              <a:avLst/>
            </a:prstGeom>
            <a:gradFill>
              <a:gsLst>
                <a:gs pos="100000">
                  <a:schemeClr val="bg1">
                    <a:alpha val="0"/>
                  </a:schemeClr>
                </a:gs>
                <a:gs pos="50000">
                  <a:srgbClr val="FFFFFF">
                    <a:alpha val="100000"/>
                  </a:srgbClr>
                </a:gs>
                <a:gs pos="0">
                  <a:schemeClr val="bg1"/>
                </a:gs>
              </a:gsLst>
              <a:lin ang="0" scaled="0"/>
            </a:gradFill>
            <a:ln w="12700" cap="rnd" cmpd="sng">
              <a:noFill/>
              <a:prstDash val="dash"/>
              <a:round/>
            </a:ln>
            <a:effectLst>
              <a:outerShdw blurRad="406400" dir="5400000" algn="t" rotWithShape="0">
                <a:srgbClr val="A6C1FE">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15900" tIns="45720" rIns="91440" bIns="45720" numCol="1" spcCol="0" rtlCol="0" fromWordArt="0" anchor="ctr" anchorCtr="0" forceAA="0" compatLnSpc="1">
              <a:noAutofit/>
            </a:bodyPr>
            <a:p>
              <a:pPr lvl="0" algn="l">
                <a:lnSpc>
                  <a:spcPct val="150000"/>
                </a:lnSpc>
                <a:buClrTx/>
                <a:buSzTx/>
                <a:buFontTx/>
              </a:pPr>
              <a:r>
                <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rPr>
                <a:t>在智能推荐系统中，文本分类的应用属于重要的应用环节。比如：某电商网站都允许用户为商品填写评论，这些文本评论能够体现出用户的偏好以及商品特征信息，是一种语义信息丰富的隐式特征。 相比于单纯的利用显式评分特征，文本信息一方面可以弥补评分稀疏性的问题，另一方面在推荐系统的可解释方面也能够做的更好。</a:t>
              </a:r>
              <a:endPar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endParaRPr>
            </a:p>
          </p:txBody>
        </p:sp>
      </p:grpSp>
      <p:grpSp>
        <p:nvGrpSpPr>
          <p:cNvPr id="34" name="组合 33"/>
          <p:cNvGrpSpPr/>
          <p:nvPr>
            <p:custDataLst>
              <p:tags r:id="rId8"/>
            </p:custDataLst>
          </p:nvPr>
        </p:nvGrpSpPr>
        <p:grpSpPr>
          <a:xfrm>
            <a:off x="539750" y="5013325"/>
            <a:ext cx="11101070" cy="1394460"/>
            <a:chOff x="2818" y="3121"/>
            <a:chExt cx="14967" cy="1020"/>
          </a:xfrm>
        </p:grpSpPr>
        <p:sp>
          <p:nvSpPr>
            <p:cNvPr id="35" name="矩形 34"/>
            <p:cNvSpPr/>
            <p:nvPr>
              <p:custDataLst>
                <p:tags r:id="rId9"/>
              </p:custDataLst>
            </p:nvPr>
          </p:nvSpPr>
          <p:spPr bwMode="auto">
            <a:xfrm>
              <a:off x="2818" y="3121"/>
              <a:ext cx="1785" cy="1020"/>
            </a:xfrm>
            <a:prstGeom prst="rect">
              <a:avLst/>
            </a:prstGeom>
            <a:gradFill>
              <a:gsLst>
                <a:gs pos="0">
                  <a:srgbClr val="6D86FF"/>
                </a:gs>
                <a:gs pos="100000">
                  <a:srgbClr val="3967FE"/>
                </a:gs>
              </a:gsLst>
              <a:lin ang="5400000" scaled="1"/>
            </a:gradFill>
            <a:ln w="19050" cap="flat" cmpd="sng" algn="ctr">
              <a:noFill/>
              <a:prstDash val="solid"/>
              <a:miter lim="800000"/>
            </a:ln>
            <a:effectLst>
              <a:outerShdw blurRad="635000" dist="38100" dir="5400000" algn="t" rotWithShape="0">
                <a:srgbClr val="3967FE">
                  <a:lumMod val="40000"/>
                  <a:lumOff val="60000"/>
                  <a:alpha val="20000"/>
                </a:srgbClr>
              </a:outerShdw>
            </a:effectLst>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r>
                <a:rPr lang="en-US" altLang="zh-CN" sz="2000" dirty="0">
                  <a:latin typeface="阿里巴巴普惠体 Medium" panose="00020600040101010101" charset="-122"/>
                  <a:ea typeface="阿里巴巴普惠体 Medium" panose="00020600040101010101" charset="-122"/>
                  <a:sym typeface="Arial" panose="020B0604020202090204" pitchFamily="34" charset="0"/>
                </a:rPr>
                <a:t>3</a:t>
              </a:r>
              <a:endParaRPr lang="en-US" altLang="zh-CN" sz="2000" dirty="0">
                <a:latin typeface="阿里巴巴普惠体 Medium" panose="00020600040101010101" charset="-122"/>
                <a:ea typeface="阿里巴巴普惠体 Medium" panose="00020600040101010101" charset="-122"/>
                <a:sym typeface="Arial" panose="020B0604020202090204" pitchFamily="34" charset="0"/>
              </a:endParaRPr>
            </a:p>
          </p:txBody>
        </p:sp>
        <p:sp>
          <p:nvSpPr>
            <p:cNvPr id="36" name="矩形 35"/>
            <p:cNvSpPr/>
            <p:nvPr>
              <p:custDataLst>
                <p:tags r:id="rId10"/>
              </p:custDataLst>
            </p:nvPr>
          </p:nvSpPr>
          <p:spPr bwMode="auto">
            <a:xfrm>
              <a:off x="4605" y="3121"/>
              <a:ext cx="13180" cy="1020"/>
            </a:xfrm>
            <a:prstGeom prst="rect">
              <a:avLst/>
            </a:prstGeom>
            <a:gradFill>
              <a:gsLst>
                <a:gs pos="100000">
                  <a:schemeClr val="bg1">
                    <a:alpha val="0"/>
                  </a:schemeClr>
                </a:gs>
                <a:gs pos="50000">
                  <a:srgbClr val="FFFFFF">
                    <a:alpha val="100000"/>
                  </a:srgbClr>
                </a:gs>
                <a:gs pos="0">
                  <a:schemeClr val="bg1"/>
                </a:gs>
              </a:gsLst>
              <a:lin ang="0" scaled="0"/>
            </a:gradFill>
            <a:ln w="12700" cap="rnd" cmpd="sng">
              <a:noFill/>
              <a:prstDash val="dash"/>
              <a:round/>
            </a:ln>
            <a:effectLst>
              <a:outerShdw blurRad="406400" dir="5400000" algn="t" rotWithShape="0">
                <a:srgbClr val="A6C1FE">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15900" tIns="45720" rIns="91440" bIns="45720" numCol="1" spcCol="0" rtlCol="0" fromWordArt="0" anchor="ctr" anchorCtr="0" forceAA="0" compatLnSpc="1">
              <a:noAutofit/>
            </a:bodyPr>
            <a:p>
              <a:pPr lvl="0" algn="l">
                <a:lnSpc>
                  <a:spcPct val="150000"/>
                </a:lnSpc>
                <a:buClrTx/>
                <a:buSzTx/>
                <a:buFontTx/>
              </a:pPr>
              <a:r>
                <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rPr>
                <a:t>因此，本次项目我们将以"电商平台用户评论"为背景，基于深度学习方法实现评论文本的准确分类，这样做的目的是通过用户对不同商品或服务的评价，平台能够快速回应用户需求，改进产品和服务。同时，自动分类也为个性化推荐奠定基础，帮助用户更轻松地找到符合其偏好的商品。</a:t>
              </a:r>
              <a:endParaRPr lang="zh-CN" altLang="en-US" sz="1400">
                <a:solidFill>
                  <a:schemeClr val="tx1">
                    <a:lumMod val="75000"/>
                    <a:lumOff val="2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Arial" panose="020B0604020202090204" pitchFamily="34" charset="0"/>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userDrawn="1"/>
        </p:nvSpPr>
        <p:spPr>
          <a:xfrm>
            <a:off x="5405120" y="1773555"/>
            <a:ext cx="1520825" cy="1322070"/>
          </a:xfrm>
          <a:prstGeom prst="rect">
            <a:avLst/>
          </a:prstGeom>
          <a:noFill/>
        </p:spPr>
        <p:txBody>
          <a:bodyPr wrap="square" rtlCol="0">
            <a:spAutoFit/>
          </a:bodyPr>
          <a:p>
            <a:pPr algn="ctr"/>
            <a:r>
              <a:rPr lang="en-US" altLang="zh-CN" sz="8000" b="1">
                <a:gradFill>
                  <a:gsLst>
                    <a:gs pos="0">
                      <a:srgbClr val="A4CDFB"/>
                    </a:gs>
                    <a:gs pos="100000">
                      <a:srgbClr val="FFFFFF"/>
                    </a:gs>
                  </a:gsLst>
                  <a:lin ang="5400000" scaled="0"/>
                </a:gradFill>
                <a:latin typeface="Alibaba PuHuiTi Bold" panose="00020600040101010101" charset="-122"/>
                <a:ea typeface="Alibaba PuHuiTi Bold" panose="00020600040101010101" charset="-122"/>
              </a:rPr>
              <a:t>02</a:t>
            </a:r>
            <a:endParaRPr lang="en-US" altLang="zh-CN" sz="8000" b="1">
              <a:gradFill>
                <a:gsLst>
                  <a:gs pos="0">
                    <a:srgbClr val="A4CDFB"/>
                  </a:gs>
                  <a:gs pos="100000">
                    <a:srgbClr val="FFFFFF"/>
                  </a:gs>
                </a:gsLst>
                <a:lin ang="5400000" scaled="0"/>
              </a:gradFill>
              <a:latin typeface="Alibaba PuHuiTi Bold" panose="00020600040101010101" charset="-122"/>
              <a:ea typeface="Alibaba PuHuiTi Bold" panose="00020600040101010101" charset="-122"/>
            </a:endParaRPr>
          </a:p>
        </p:txBody>
      </p:sp>
      <p:sp>
        <p:nvSpPr>
          <p:cNvPr id="5" name="文本框 4"/>
          <p:cNvSpPr txBox="1"/>
          <p:nvPr userDrawn="1"/>
        </p:nvSpPr>
        <p:spPr>
          <a:xfrm>
            <a:off x="2877821" y="2721610"/>
            <a:ext cx="6435725" cy="829945"/>
          </a:xfrm>
          <a:prstGeom prst="rect">
            <a:avLst/>
          </a:prstGeom>
          <a:noFill/>
        </p:spPr>
        <p:txBody>
          <a:bodyPr wrap="none" rtlCol="0">
            <a:spAutoFit/>
          </a:bodyPr>
          <a:p>
            <a:pPr algn="ctr"/>
            <a:r>
              <a:rPr lang="en-US" altLang="zh-CN" sz="4800">
                <a:latin typeface="阿里巴巴普惠体 Medium" panose="00020600040101010101" charset="-122"/>
                <a:ea typeface="阿里巴巴普惠体 Medium" panose="00020600040101010101" charset="-122"/>
                <a:cs typeface="阿里巴巴普惠体 Medium" panose="00020600040101010101" charset="-122"/>
              </a:rPr>
              <a:t> </a:t>
            </a:r>
            <a:r>
              <a:rPr lang="zh-CN" altLang="en-US" sz="4800">
                <a:latin typeface="阿里巴巴普惠体 Medium" panose="00020600040101010101" charset="-122"/>
                <a:ea typeface="阿里巴巴普惠体 Medium" panose="00020600040101010101" charset="-122"/>
                <a:cs typeface="阿里巴巴普惠体 Medium" panose="00020600040101010101" charset="-122"/>
              </a:rPr>
              <a:t>评论文本分类实现</a:t>
            </a:r>
            <a:r>
              <a:rPr lang="zh-CN" altLang="en-US" sz="4800">
                <a:latin typeface="阿里巴巴普惠体 Medium" panose="00020600040101010101" charset="-122"/>
                <a:ea typeface="阿里巴巴普惠体 Medium" panose="00020600040101010101" charset="-122"/>
                <a:cs typeface="阿里巴巴普惠体 Medium" panose="00020600040101010101" charset="-122"/>
              </a:rPr>
              <a:t>方法</a:t>
            </a:r>
            <a:endParaRPr lang="zh-CN" altLang="en-US" sz="4800">
              <a:latin typeface="阿里巴巴普惠体 Medium" panose="00020600040101010101" charset="-122"/>
              <a:ea typeface="阿里巴巴普惠体 Medium" panose="00020600040101010101" charset="-122"/>
              <a:cs typeface="阿里巴巴普惠体 Medium" panose="0002060004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userDrawn="1"/>
        </p:nvSpPr>
        <p:spPr>
          <a:xfrm>
            <a:off x="663630" y="967305"/>
            <a:ext cx="6102985" cy="460375"/>
          </a:xfrm>
          <a:prstGeom prst="rect">
            <a:avLst/>
          </a:prstGeom>
          <a:noFill/>
        </p:spPr>
        <p:txBody>
          <a:bodyPr wrap="square" rtlCol="0">
            <a:spAutoFit/>
          </a:bodyPr>
          <a:p>
            <a:pPr algn="l"/>
            <a:r>
              <a:rPr lang="zh-CN" altLang="en-US" sz="2400">
                <a:solidFill>
                  <a:schemeClr val="tx1">
                    <a:lumMod val="95000"/>
                    <a:lumOff val="5000"/>
                  </a:schemeClr>
                </a:solidFill>
                <a:latin typeface="阿里巴巴普惠体 Medium" panose="00020600040101010101" charset="-122"/>
                <a:ea typeface="阿里巴巴普惠体 Medium" panose="00020600040101010101" charset="-122"/>
              </a:rPr>
              <a:t>传统的深度学习方法</a:t>
            </a:r>
            <a:endParaRPr lang="zh-CN" altLang="en-US" sz="2400">
              <a:solidFill>
                <a:schemeClr val="tx1">
                  <a:lumMod val="95000"/>
                  <a:lumOff val="5000"/>
                </a:schemeClr>
              </a:solidFill>
              <a:latin typeface="阿里巴巴普惠体 Medium" panose="00020600040101010101" charset="-122"/>
              <a:ea typeface="阿里巴巴普惠体 Medium" panose="00020600040101010101" charset="-122"/>
            </a:endParaRPr>
          </a:p>
        </p:txBody>
      </p:sp>
      <p:sp>
        <p:nvSpPr>
          <p:cNvPr id="2" name="矩形 1"/>
          <p:cNvSpPr/>
          <p:nvPr>
            <p:custDataLst>
              <p:tags r:id="rId1"/>
            </p:custDataLst>
          </p:nvPr>
        </p:nvSpPr>
        <p:spPr>
          <a:xfrm>
            <a:off x="467995" y="1056005"/>
            <a:ext cx="72000" cy="282575"/>
          </a:xfrm>
          <a:prstGeom prst="rect">
            <a:avLst/>
          </a:prstGeom>
          <a:solidFill>
            <a:srgbClr val="256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圆角矩形 3"/>
          <p:cNvSpPr/>
          <p:nvPr>
            <p:custDataLst>
              <p:tags r:id="rId2"/>
            </p:custDataLst>
          </p:nvPr>
        </p:nvSpPr>
        <p:spPr>
          <a:xfrm>
            <a:off x="469900" y="1946910"/>
            <a:ext cx="10800080" cy="3535045"/>
          </a:xfrm>
          <a:prstGeom prst="roundRect">
            <a:avLst>
              <a:gd name="adj" fmla="val 6724"/>
            </a:avLst>
          </a:prstGeom>
          <a:solidFill>
            <a:srgbClr val="E4F5FF">
              <a:alpha val="21000"/>
            </a:srgbClr>
          </a:solidFill>
          <a:ln w="12700" cap="rnd" cmpd="sng">
            <a:solidFill>
              <a:srgbClr val="004CFF">
                <a:alpha val="40000"/>
              </a:srgb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p>
            <a:pPr marL="285750" indent="-285750" algn="l">
              <a:lnSpc>
                <a:spcPct val="200000"/>
              </a:lnSpc>
              <a:buFont typeface="Wingdings" panose="05000000000000000000" charset="0"/>
              <a:buChar char="l"/>
            </a:pPr>
            <a:r>
              <a:rPr lang="zh-CN" altLang="en-US" sz="160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目前实现文本分类的方法很多，如经典的应用于文本的卷积神经网络（Text-CNN）、循环神经网络（Text-RNN)、基于BERT等预训练模型的fine-tuning等，但是这些方法多为建立在具有大量的标注数据下的有监督学习。</a:t>
            </a:r>
            <a:endParaRPr lang="zh-CN" altLang="en-US" sz="160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a:p>
            <a:pPr marL="285750" indent="-285750" algn="l">
              <a:lnSpc>
                <a:spcPct val="200000"/>
              </a:lnSpc>
              <a:buFont typeface="Wingdings" panose="05000000000000000000" charset="0"/>
              <a:buChar char="l"/>
            </a:pPr>
            <a:r>
              <a:rPr lang="zh-CN" altLang="en-US" sz="160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在很多实际场景中，由于领域特殊性和标注成本高，导致标注训练数据缺乏，模型无法有效地学习参数，从而易出现过拟合现象。</a:t>
            </a:r>
            <a:endParaRPr lang="zh-CN" altLang="en-US" sz="160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a:p>
            <a:pPr marL="285750" indent="-285750" algn="l">
              <a:lnSpc>
                <a:spcPct val="200000"/>
              </a:lnSpc>
              <a:buFont typeface="Wingdings" panose="05000000000000000000" charset="0"/>
              <a:buChar char="l"/>
            </a:pPr>
            <a:r>
              <a:rPr lang="zh-CN" altLang="en-US" sz="160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因此，如何通过小样本数据训练得到一个性能较好的分类模型是目前的研究热点。</a:t>
            </a:r>
            <a:endParaRPr lang="zh-CN" altLang="en-US" sz="1600">
              <a:solidFill>
                <a:schemeClr val="tx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 name="文本框 31"/>
          <p:cNvSpPr txBox="1"/>
          <p:nvPr userDrawn="1"/>
        </p:nvSpPr>
        <p:spPr>
          <a:xfrm>
            <a:off x="663630" y="967305"/>
            <a:ext cx="6102985" cy="460375"/>
          </a:xfrm>
          <a:prstGeom prst="rect">
            <a:avLst/>
          </a:prstGeom>
          <a:noFill/>
        </p:spPr>
        <p:txBody>
          <a:bodyPr wrap="square" rtlCol="0">
            <a:spAutoFit/>
          </a:bodyPr>
          <a:p>
            <a:pPr algn="l"/>
            <a:r>
              <a:rPr lang="zh-CN" altLang="en-US" sz="2400">
                <a:solidFill>
                  <a:schemeClr val="tx1">
                    <a:lumMod val="95000"/>
                    <a:lumOff val="5000"/>
                  </a:schemeClr>
                </a:solidFill>
                <a:latin typeface="阿里巴巴普惠体 Medium" panose="00020600040101010101" charset="-122"/>
                <a:ea typeface="阿里巴巴普惠体 Medium" panose="00020600040101010101" charset="-122"/>
              </a:rPr>
              <a:t>模型高效参数微调方法</a:t>
            </a:r>
            <a:endParaRPr lang="zh-CN" altLang="en-US" sz="2400">
              <a:solidFill>
                <a:schemeClr val="tx1">
                  <a:lumMod val="95000"/>
                  <a:lumOff val="5000"/>
                </a:schemeClr>
              </a:solidFill>
              <a:latin typeface="阿里巴巴普惠体 Medium" panose="00020600040101010101" charset="-122"/>
              <a:ea typeface="阿里巴巴普惠体 Medium" panose="00020600040101010101" charset="-122"/>
            </a:endParaRPr>
          </a:p>
        </p:txBody>
      </p:sp>
      <p:sp>
        <p:nvSpPr>
          <p:cNvPr id="2" name="矩形 1"/>
          <p:cNvSpPr/>
          <p:nvPr>
            <p:custDataLst>
              <p:tags r:id="rId1"/>
            </p:custDataLst>
          </p:nvPr>
        </p:nvSpPr>
        <p:spPr>
          <a:xfrm>
            <a:off x="467995" y="1056005"/>
            <a:ext cx="72000" cy="282575"/>
          </a:xfrm>
          <a:prstGeom prst="rect">
            <a:avLst/>
          </a:prstGeom>
          <a:solidFill>
            <a:srgbClr val="256F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5" name="组合 24"/>
          <p:cNvGrpSpPr/>
          <p:nvPr/>
        </p:nvGrpSpPr>
        <p:grpSpPr>
          <a:xfrm>
            <a:off x="1576705" y="1990090"/>
            <a:ext cx="4124325" cy="4021455"/>
            <a:chOff x="2483" y="3134"/>
            <a:chExt cx="6495" cy="6333"/>
          </a:xfrm>
        </p:grpSpPr>
        <p:sp>
          <p:nvSpPr>
            <p:cNvPr id="3" name="对角圆角矩形 2"/>
            <p:cNvSpPr/>
            <p:nvPr>
              <p:custDataLst>
                <p:tags r:id="rId2"/>
              </p:custDataLst>
            </p:nvPr>
          </p:nvSpPr>
          <p:spPr bwMode="auto">
            <a:xfrm>
              <a:off x="2723" y="3892"/>
              <a:ext cx="6255" cy="5575"/>
            </a:xfrm>
            <a:prstGeom prst="round2DiagRect">
              <a:avLst/>
            </a:prstGeom>
            <a:gradFill>
              <a:gsLst>
                <a:gs pos="30000">
                  <a:srgbClr val="FFFFFF">
                    <a:alpha val="100000"/>
                  </a:srgbClr>
                </a:gs>
                <a:gs pos="100000">
                  <a:srgbClr val="EDF2FF"/>
                </a:gs>
              </a:gsLst>
              <a:lin ang="16200000" scaled="0"/>
            </a:gradFill>
            <a:ln w="12700" cap="flat" cmpd="sng" algn="ctr">
              <a:gradFill>
                <a:gsLst>
                  <a:gs pos="0">
                    <a:srgbClr val="E1EBFE"/>
                  </a:gs>
                  <a:gs pos="100000">
                    <a:srgbClr val="E1EBFE"/>
                  </a:gs>
                </a:gsLst>
                <a:lin ang="16200000" scaled="0"/>
              </a:gradFill>
              <a:prstDash val="solid"/>
              <a:miter lim="800000"/>
            </a:ln>
            <a:effectLst/>
            <a:scene3d>
              <a:camera prst="orthographicFront"/>
              <a:lightRig rig="threePt" dir="t"/>
            </a:scene3d>
            <a:sp3d prstMaterial="matte"/>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endParaRPr lang="en-US" altLang="zh-CN" sz="4000" dirty="0">
                <a:solidFill>
                  <a:srgbClr val="6D86FF"/>
                </a:solidFill>
                <a:latin typeface="阿里巴巴普惠体 Medium" panose="00020600040101010101" charset="-122"/>
                <a:ea typeface="阿里巴巴普惠体 Medium" panose="00020600040101010101" charset="-122"/>
                <a:sym typeface="+mn-ea"/>
              </a:endParaRPr>
            </a:p>
          </p:txBody>
        </p:sp>
        <p:sp>
          <p:nvSpPr>
            <p:cNvPr id="12" name="对角圆角矩形 11"/>
            <p:cNvSpPr/>
            <p:nvPr>
              <p:custDataLst>
                <p:tags r:id="rId3"/>
              </p:custDataLst>
            </p:nvPr>
          </p:nvSpPr>
          <p:spPr bwMode="auto">
            <a:xfrm>
              <a:off x="2483" y="3640"/>
              <a:ext cx="6255" cy="5575"/>
            </a:xfrm>
            <a:prstGeom prst="round2DiagRect">
              <a:avLst/>
            </a:prstGeom>
            <a:gradFill>
              <a:gsLst>
                <a:gs pos="30000">
                  <a:srgbClr val="FFFFFF">
                    <a:alpha val="100000"/>
                  </a:srgbClr>
                </a:gs>
                <a:gs pos="100000">
                  <a:srgbClr val="EDF2FF"/>
                </a:gs>
              </a:gsLst>
              <a:lin ang="16200000" scaled="0"/>
            </a:gradFill>
            <a:ln w="12700" cap="flat" cmpd="sng" algn="ctr">
              <a:gradFill>
                <a:gsLst>
                  <a:gs pos="0">
                    <a:srgbClr val="ABC7FE"/>
                  </a:gs>
                  <a:gs pos="100000">
                    <a:srgbClr val="004CFF"/>
                  </a:gs>
                </a:gsLst>
                <a:lin ang="16200000" scaled="0"/>
              </a:gradFill>
              <a:prstDash val="solid"/>
              <a:miter lim="800000"/>
            </a:ln>
            <a:effectLst>
              <a:outerShdw blurRad="889000" dist="38100" dir="5400000" algn="t" rotWithShape="0">
                <a:srgbClr val="3967FE">
                  <a:lumMod val="40000"/>
                  <a:lumOff val="60000"/>
                  <a:alpha val="30000"/>
                </a:srgbClr>
              </a:outerShdw>
            </a:effectLst>
            <a:scene3d>
              <a:camera prst="orthographicFront"/>
              <a:lightRig rig="threePt" dir="t"/>
            </a:scene3d>
            <a:sp3d prstMaterial="matte"/>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endParaRPr lang="en-US" altLang="zh-CN" sz="4000" dirty="0">
                <a:solidFill>
                  <a:srgbClr val="6D86FF"/>
                </a:solidFill>
                <a:latin typeface="阿里巴巴普惠体 Medium" panose="00020600040101010101" charset="-122"/>
                <a:ea typeface="阿里巴巴普惠体 Medium" panose="00020600040101010101" charset="-122"/>
                <a:sym typeface="+mn-ea"/>
              </a:endParaRPr>
            </a:p>
          </p:txBody>
        </p:sp>
        <p:sp>
          <p:nvSpPr>
            <p:cNvPr id="6" name="圆角矩形 5"/>
            <p:cNvSpPr/>
            <p:nvPr>
              <p:custDataLst>
                <p:tags r:id="rId4"/>
              </p:custDataLst>
            </p:nvPr>
          </p:nvSpPr>
          <p:spPr bwMode="auto">
            <a:xfrm>
              <a:off x="3725" y="3134"/>
              <a:ext cx="3772" cy="949"/>
            </a:xfrm>
            <a:prstGeom prst="roundRect">
              <a:avLst>
                <a:gd name="adj" fmla="val 50000"/>
              </a:avLst>
            </a:prstGeom>
            <a:gradFill flip="none" rotWithShape="1">
              <a:gsLst>
                <a:gs pos="0">
                  <a:srgbClr val="89A2FF"/>
                </a:gs>
                <a:gs pos="100000">
                  <a:srgbClr val="6D86FF"/>
                </a:gs>
              </a:gsLst>
              <a:lin ang="13500000" scaled="1"/>
              <a:tileRect/>
            </a:gradFill>
            <a:ln w="9525">
              <a:solidFill>
                <a:srgbClr val="FFFFFF"/>
              </a:solidFill>
            </a:ln>
            <a:effectLst>
              <a:outerShdw blurRad="317500" dist="114300" dir="5400000" sx="97000" sy="97000" algn="t" rotWithShape="0">
                <a:srgbClr val="6D86FF">
                  <a:alpha val="22000"/>
                </a:srgbClr>
              </a:outerShdw>
            </a:effectLst>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r>
                <a:rPr lang="en-US" altLang="zh-CN" sz="2000" dirty="0">
                  <a:latin typeface="阿里巴巴普惠体 Medium" panose="00020600040101010101" charset="-122"/>
                  <a:ea typeface="阿里巴巴普惠体 Medium" panose="00020600040101010101" charset="-122"/>
                  <a:sym typeface="+mn-ea"/>
                </a:rPr>
                <a:t>1</a:t>
              </a:r>
              <a:endParaRPr lang="en-US" altLang="zh-CN" sz="2000" dirty="0">
                <a:latin typeface="阿里巴巴普惠体 Medium" panose="00020600040101010101" charset="-122"/>
                <a:ea typeface="阿里巴巴普惠体 Medium" panose="00020600040101010101" charset="-122"/>
                <a:sym typeface="+mn-ea"/>
              </a:endParaRPr>
            </a:p>
          </p:txBody>
        </p:sp>
        <p:sp>
          <p:nvSpPr>
            <p:cNvPr id="24" name="文本框 23"/>
            <p:cNvSpPr txBox="1"/>
            <p:nvPr>
              <p:custDataLst>
                <p:tags r:id="rId5"/>
              </p:custDataLst>
            </p:nvPr>
          </p:nvSpPr>
          <p:spPr>
            <a:xfrm>
              <a:off x="2723" y="4633"/>
              <a:ext cx="5697" cy="4385"/>
            </a:xfrm>
            <a:prstGeom prst="rect">
              <a:avLst/>
            </a:prstGeom>
            <a:noFill/>
          </p:spPr>
          <p:txBody>
            <a:bodyPr wrap="square" rtlCol="0">
              <a:spAutoFit/>
            </a:bodyPr>
            <a:p>
              <a:pPr marL="106680" indent="0" algn="l" fontAlgn="auto">
                <a:lnSpc>
                  <a:spcPts val="3000"/>
                </a:lnSpc>
                <a:buClr>
                  <a:srgbClr val="004CFF"/>
                </a:buClr>
                <a:buNone/>
              </a:pPr>
              <a:r>
                <a:rPr lang="zh-CN" altLang="en-US" sz="16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Bebas"/>
                </a:rPr>
                <a:t>基于前面章节的介绍，我们可以借助Prompt-Tuning的技术，来实现模型部分参数的微调（当然如果模型参数较小比如BERT,也可以全量参数微调），相比传统技术方法，Prompt-Tuning方法可以实现在较少样本的训练上，就可以达到较好的结果。</a:t>
              </a:r>
              <a:endParaRPr lang="zh-CN" altLang="en-US" sz="16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Bebas"/>
              </a:endParaRPr>
            </a:p>
          </p:txBody>
        </p:sp>
      </p:grpSp>
      <p:grpSp>
        <p:nvGrpSpPr>
          <p:cNvPr id="26" name="组合 25"/>
          <p:cNvGrpSpPr/>
          <p:nvPr/>
        </p:nvGrpSpPr>
        <p:grpSpPr>
          <a:xfrm>
            <a:off x="6631940" y="1990090"/>
            <a:ext cx="4124325" cy="4021455"/>
            <a:chOff x="2483" y="3134"/>
            <a:chExt cx="6495" cy="6333"/>
          </a:xfrm>
        </p:grpSpPr>
        <p:sp>
          <p:nvSpPr>
            <p:cNvPr id="27" name="对角圆角矩形 26"/>
            <p:cNvSpPr/>
            <p:nvPr>
              <p:custDataLst>
                <p:tags r:id="rId6"/>
              </p:custDataLst>
            </p:nvPr>
          </p:nvSpPr>
          <p:spPr bwMode="auto">
            <a:xfrm>
              <a:off x="2723" y="3892"/>
              <a:ext cx="6255" cy="5575"/>
            </a:xfrm>
            <a:prstGeom prst="round2DiagRect">
              <a:avLst/>
            </a:prstGeom>
            <a:gradFill>
              <a:gsLst>
                <a:gs pos="30000">
                  <a:srgbClr val="FFFFFF">
                    <a:alpha val="100000"/>
                  </a:srgbClr>
                </a:gs>
                <a:gs pos="100000">
                  <a:srgbClr val="EDF2FF"/>
                </a:gs>
              </a:gsLst>
              <a:lin ang="16200000" scaled="0"/>
            </a:gradFill>
            <a:ln w="12700" cap="flat" cmpd="sng" algn="ctr">
              <a:gradFill>
                <a:gsLst>
                  <a:gs pos="0">
                    <a:srgbClr val="E1EBFE"/>
                  </a:gs>
                  <a:gs pos="100000">
                    <a:srgbClr val="E1EBFE"/>
                  </a:gs>
                </a:gsLst>
                <a:lin ang="16200000" scaled="0"/>
              </a:gradFill>
              <a:prstDash val="solid"/>
              <a:miter lim="800000"/>
            </a:ln>
            <a:effectLst/>
            <a:scene3d>
              <a:camera prst="orthographicFront"/>
              <a:lightRig rig="threePt" dir="t"/>
            </a:scene3d>
            <a:sp3d prstMaterial="matte"/>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endParaRPr lang="en-US" altLang="zh-CN" sz="4000" dirty="0">
                <a:solidFill>
                  <a:srgbClr val="6D86FF"/>
                </a:solidFill>
                <a:latin typeface="阿里巴巴普惠体 Medium" panose="00020600040101010101" charset="-122"/>
                <a:ea typeface="阿里巴巴普惠体 Medium" panose="00020600040101010101" charset="-122"/>
                <a:sym typeface="+mn-ea"/>
              </a:endParaRPr>
            </a:p>
          </p:txBody>
        </p:sp>
        <p:sp>
          <p:nvSpPr>
            <p:cNvPr id="29" name="对角圆角矩形 28"/>
            <p:cNvSpPr/>
            <p:nvPr>
              <p:custDataLst>
                <p:tags r:id="rId7"/>
              </p:custDataLst>
            </p:nvPr>
          </p:nvSpPr>
          <p:spPr bwMode="auto">
            <a:xfrm>
              <a:off x="2483" y="3640"/>
              <a:ext cx="6255" cy="5575"/>
            </a:xfrm>
            <a:prstGeom prst="round2DiagRect">
              <a:avLst/>
            </a:prstGeom>
            <a:gradFill>
              <a:gsLst>
                <a:gs pos="30000">
                  <a:srgbClr val="FFFFFF">
                    <a:alpha val="100000"/>
                  </a:srgbClr>
                </a:gs>
                <a:gs pos="100000">
                  <a:srgbClr val="EDF2FF"/>
                </a:gs>
              </a:gsLst>
              <a:lin ang="16200000" scaled="0"/>
            </a:gradFill>
            <a:ln w="12700" cap="flat" cmpd="sng" algn="ctr">
              <a:gradFill>
                <a:gsLst>
                  <a:gs pos="0">
                    <a:srgbClr val="ABC7FE"/>
                  </a:gs>
                  <a:gs pos="100000">
                    <a:srgbClr val="004CFF"/>
                  </a:gs>
                </a:gsLst>
                <a:lin ang="16200000" scaled="0"/>
              </a:gradFill>
              <a:prstDash val="solid"/>
              <a:miter lim="800000"/>
            </a:ln>
            <a:effectLst>
              <a:outerShdw blurRad="889000" dist="38100" dir="5400000" algn="t" rotWithShape="0">
                <a:srgbClr val="3967FE">
                  <a:lumMod val="40000"/>
                  <a:lumOff val="60000"/>
                  <a:alpha val="30000"/>
                </a:srgbClr>
              </a:outerShdw>
            </a:effectLst>
            <a:scene3d>
              <a:camera prst="orthographicFront"/>
              <a:lightRig rig="threePt" dir="t"/>
            </a:scene3d>
            <a:sp3d prstMaterial="matte"/>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lIns="91440" tIns="45720" rIns="91440" bIns="45720" numCol="1" spcCol="0" rtlCol="0" fromWordArt="0" anchor="ctr" anchorCtr="0" forceAA="0" compatLnSpc="1">
              <a:noAutofit/>
            </a:bodyPr>
            <a:p>
              <a:pPr lvl="0" algn="ctr">
                <a:buClrTx/>
                <a:buSzTx/>
                <a:buFontTx/>
              </a:pPr>
              <a:endParaRPr lang="en-US" altLang="zh-CN" sz="4000" dirty="0">
                <a:solidFill>
                  <a:srgbClr val="6D86FF"/>
                </a:solidFill>
                <a:latin typeface="阿里巴巴普惠体 Medium" panose="00020600040101010101" charset="-122"/>
                <a:ea typeface="阿里巴巴普惠体 Medium" panose="00020600040101010101" charset="-122"/>
                <a:sym typeface="+mn-ea"/>
              </a:endParaRPr>
            </a:p>
          </p:txBody>
        </p:sp>
        <p:sp>
          <p:nvSpPr>
            <p:cNvPr id="30" name="圆角矩形 29"/>
            <p:cNvSpPr/>
            <p:nvPr>
              <p:custDataLst>
                <p:tags r:id="rId8"/>
              </p:custDataLst>
            </p:nvPr>
          </p:nvSpPr>
          <p:spPr bwMode="auto">
            <a:xfrm>
              <a:off x="3725" y="3134"/>
              <a:ext cx="3772" cy="949"/>
            </a:xfrm>
            <a:prstGeom prst="roundRect">
              <a:avLst>
                <a:gd name="adj" fmla="val 50000"/>
              </a:avLst>
            </a:prstGeom>
            <a:gradFill flip="none" rotWithShape="1">
              <a:gsLst>
                <a:gs pos="0">
                  <a:srgbClr val="89A2FF"/>
                </a:gs>
                <a:gs pos="100000">
                  <a:srgbClr val="6D86FF"/>
                </a:gs>
              </a:gsLst>
              <a:lin ang="13500000" scaled="1"/>
              <a:tileRect/>
            </a:gradFill>
            <a:ln w="9525">
              <a:solidFill>
                <a:srgbClr val="FFFFFF"/>
              </a:solidFill>
            </a:ln>
            <a:effectLst>
              <a:outerShdw blurRad="317500" dist="114300" dir="5400000" sx="97000" sy="97000" algn="t" rotWithShape="0">
                <a:srgbClr val="6D86FF">
                  <a:alpha val="22000"/>
                </a:srgbClr>
              </a:outerShdw>
            </a:effectLst>
          </p:spPr>
          <p:style>
            <a:lnRef idx="2">
              <a:srgbClr val="3967FE">
                <a:shade val="50000"/>
              </a:srgbClr>
            </a:lnRef>
            <a:fillRef idx="1">
              <a:srgbClr val="3967FE"/>
            </a:fillRef>
            <a:effectRef idx="0">
              <a:srgbClr val="3967FE"/>
            </a:effectRef>
            <a:fontRef idx="minor">
              <a:srgbClr val="FFFFFF"/>
            </a:fontRef>
          </p:style>
          <p:txBody>
            <a:bodyPr vertOverflow="overflow" horzOverflow="overflow" vert="horz" wrap="square" numCol="1" spcCol="0" rtlCol="0" fromWordArt="0" anchor="ctr" anchorCtr="0" forceAA="0" compatLnSpc="1">
              <a:noAutofit/>
            </a:bodyPr>
            <a:p>
              <a:pPr lvl="0" algn="ctr">
                <a:buClrTx/>
                <a:buSzTx/>
                <a:buFontTx/>
              </a:pPr>
              <a:r>
                <a:rPr lang="en-US" altLang="zh-CN" sz="2000" dirty="0">
                  <a:latin typeface="阿里巴巴普惠体 Medium" panose="00020600040101010101" charset="-122"/>
                  <a:ea typeface="阿里巴巴普惠体 Medium" panose="00020600040101010101" charset="-122"/>
                  <a:sym typeface="+mn-ea"/>
                </a:rPr>
                <a:t>2</a:t>
              </a:r>
              <a:endParaRPr lang="en-US" altLang="zh-CN" sz="2000" dirty="0">
                <a:latin typeface="阿里巴巴普惠体 Medium" panose="00020600040101010101" charset="-122"/>
                <a:ea typeface="阿里巴巴普惠体 Medium" panose="00020600040101010101" charset="-122"/>
                <a:sym typeface="+mn-ea"/>
              </a:endParaRPr>
            </a:p>
          </p:txBody>
        </p:sp>
        <p:sp>
          <p:nvSpPr>
            <p:cNvPr id="31" name="文本框 30"/>
            <p:cNvSpPr txBox="1"/>
            <p:nvPr>
              <p:custDataLst>
                <p:tags r:id="rId9"/>
              </p:custDataLst>
            </p:nvPr>
          </p:nvSpPr>
          <p:spPr>
            <a:xfrm>
              <a:off x="2723" y="4633"/>
              <a:ext cx="5697" cy="3173"/>
            </a:xfrm>
            <a:prstGeom prst="rect">
              <a:avLst/>
            </a:prstGeom>
            <a:noFill/>
          </p:spPr>
          <p:txBody>
            <a:bodyPr wrap="square" rtlCol="0">
              <a:spAutoFit/>
            </a:bodyPr>
            <a:p>
              <a:pPr marL="106680" indent="0" algn="l" fontAlgn="auto">
                <a:lnSpc>
                  <a:spcPts val="3000"/>
                </a:lnSpc>
                <a:buClr>
                  <a:srgbClr val="004CFF"/>
                </a:buClr>
                <a:buNone/>
              </a:pPr>
              <a:r>
                <a:rPr lang="zh-CN" altLang="en-US" sz="16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Bebas"/>
                </a:rPr>
                <a:t>在本次项目中，我们将分别基于BERT+PET以及BERT+P-Tuning两种方式实现用户评论文本的分类。重点是理解prompt的构造方法，以及promt-tuning方法的实现原理。</a:t>
              </a:r>
              <a:endParaRPr lang="zh-CN" altLang="en-US" sz="16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Beba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txBox="1"/>
          <p:nvPr>
            <p:custDataLst>
              <p:tags r:id="rId1"/>
            </p:custDataLst>
          </p:nvPr>
        </p:nvSpPr>
        <p:spPr>
          <a:xfrm>
            <a:off x="2258695" y="2483485"/>
            <a:ext cx="5070793" cy="104648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a:lstStyle>
          <a:p>
            <a:r>
              <a:rPr lang="en-US" altLang="zh-CN" sz="6000" dirty="0">
                <a:latin typeface="阿里巴巴普惠体 Medium" panose="00020600040101010101" charset="-122"/>
                <a:ea typeface="阿里巴巴普惠体 Medium" panose="00020600040101010101" charset="-122"/>
              </a:rPr>
              <a:t>Thanks!</a:t>
            </a:r>
            <a:endParaRPr lang="zh-CN" altLang="en-US" sz="6000" dirty="0">
              <a:latin typeface="阿里巴巴普惠体 Medium" panose="00020600040101010101" charset="-122"/>
              <a:ea typeface="阿里巴巴普惠体 Medium" panose="00020600040101010101" charset="-122"/>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DIAGRAM_VIRTUALLY_FRAME" val="{&quot;height&quot;:356.25,&quot;left&quot;:42.5,&quot;top&quot;:148.3,&quot;width&quot;:874.1}"/>
</p:tagLst>
</file>

<file path=ppt/tags/tag3.xml><?xml version="1.0" encoding="utf-8"?>
<p:tagLst xmlns:p="http://schemas.openxmlformats.org/presentationml/2006/main">
  <p:tag name="KSO_WM_BEAUTIFY_FLAG" val=""/>
  <p:tag name="KSO_WM_DIAGRAM_VIRTUALLY_FRAME" val="{&quot;height&quot;:356.25,&quot;left&quot;:42.5,&quot;top&quot;:148.3,&quot;width&quot;:874.1}"/>
</p:tagLst>
</file>

<file path=ppt/tags/tag4.xml><?xml version="1.0" encoding="utf-8"?>
<p:tagLst xmlns:p="http://schemas.openxmlformats.org/presentationml/2006/main">
  <p:tag name="KSO_WM_BEAUTIFY_FLAG" val=""/>
  <p:tag name="KSO_WM_DIAGRAM_VIRTUALLY_FRAME" val="{&quot;height&quot;:356.25,&quot;left&quot;:42.5,&quot;top&quot;:148.3,&quot;width&quot;:874.1}"/>
</p:tagLst>
</file>

<file path=ppt/tags/tag5.xml><?xml version="1.0" encoding="utf-8"?>
<p:tagLst xmlns:p="http://schemas.openxmlformats.org/presentationml/2006/main">
  <p:tag name="KSO_WM_DIAGRAM_VIRTUALLY_FRAME" val="{&quot;height&quot;:356.25,&quot;left&quot;:42.5,&quot;top&quot;:148.3,&quot;width&quot;:874.1}"/>
</p:tagLst>
</file>

<file path=ppt/tags/tag6.xml><?xml version="1.0" encoding="utf-8"?>
<p:tagLst xmlns:p="http://schemas.openxmlformats.org/presentationml/2006/main">
  <p:tag name="KSO_WM_BEAUTIFY_FLAG" val=""/>
  <p:tag name="KSO_WM_DIAGRAM_VIRTUALLY_FRAME" val="{&quot;height&quot;:356.25,&quot;left&quot;:42.5,&quot;top&quot;:148.3,&quot;width&quot;:874.1}"/>
</p:tagLst>
</file>

<file path=ppt/tags/tag7.xml><?xml version="1.0" encoding="utf-8"?>
<p:tagLst xmlns:p="http://schemas.openxmlformats.org/presentationml/2006/main">
  <p:tag name="KSO_WM_BEAUTIFY_FLAG" val=""/>
  <p:tag name="KSO_WM_DIAGRAM_VIRTUALLY_FRAME" val="{&quot;height&quot;:356.25,&quot;left&quot;:42.5,&quot;top&quot;:148.3,&quot;width&quot;:874.1}"/>
</p:tagLst>
</file>

<file path=ppt/tags/tag8.xml><?xml version="1.0" encoding="utf-8"?>
<p:tagLst xmlns:p="http://schemas.openxmlformats.org/presentationml/2006/main">
  <p:tag name="KSO_WM_DIAGRAM_VIRTUALLY_FRAME" val="{&quot;height&quot;:356.25,&quot;left&quot;:42.5,&quot;top&quot;:148.3,&quot;width&quot;:874.1}"/>
</p:tagLst>
</file>

<file path=ppt/tags/tag9.xml><?xml version="1.0" encoding="utf-8"?>
<p:tagLst xmlns:p="http://schemas.openxmlformats.org/presentationml/2006/main">
  <p:tag name="KSO_WM_BEAUTIFY_FLAG" val=""/>
  <p:tag name="KSO_WM_DIAGRAM_VIRTUALLY_FRAME" val="{&quot;height&quot;:356.25,&quot;left&quot;:42.5,&quot;top&quot;:148.3,&quot;width&quot;:874.1}"/>
</p:tagLst>
</file>

<file path=ppt/tags/tag10.xml><?xml version="1.0" encoding="utf-8"?>
<p:tagLst xmlns:p="http://schemas.openxmlformats.org/presentationml/2006/main">
  <p:tag name="KSO_WM_BEAUTIFY_FLAG" val=""/>
  <p:tag name="KSO_WM_DIAGRAM_VIRTUALLY_FRAME" val="{&quot;height&quot;:356.25,&quot;left&quot;:42.5,&quot;top&quot;:148.3,&quot;width&quot;:874.1}"/>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commondata" val="eyJoZGlkIjoiMjY2NjRjNDk0N2E2YzkxZTkzYTJjNGUxOGYwNDdjNW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933</Words>
  <Application>WPS 演示</Application>
  <PresentationFormat>宽屏</PresentationFormat>
  <Paragraphs>45</Paragraphs>
  <Slides>8</Slides>
  <Notes>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8</vt:i4>
      </vt:variant>
    </vt:vector>
  </HeadingPairs>
  <TitlesOfParts>
    <vt:vector size="27" baseType="lpstr">
      <vt:lpstr>Arial</vt:lpstr>
      <vt:lpstr>宋体</vt:lpstr>
      <vt:lpstr>Wingdings</vt:lpstr>
      <vt:lpstr>阿里巴巴普惠体 Medium</vt:lpstr>
      <vt:lpstr>苹方-简</vt:lpstr>
      <vt:lpstr>Alibaba PuHuiTi Regular</vt:lpstr>
      <vt:lpstr>Alibaba PuHuiTi Bold</vt:lpstr>
      <vt:lpstr>阿里巴巴普惠体 R</vt:lpstr>
      <vt:lpstr>Wingdings</vt:lpstr>
      <vt:lpstr>Bebas</vt:lpstr>
      <vt:lpstr>Calibri</vt:lpstr>
      <vt:lpstr>Helvetica Neue</vt:lpstr>
      <vt:lpstr>微软雅黑</vt:lpstr>
      <vt:lpstr>汉仪旗黑</vt:lpstr>
      <vt:lpstr>宋体</vt:lpstr>
      <vt:lpstr>Arial Unicode MS</vt:lpstr>
      <vt:lpstr>汉仪书宋二KW</vt:lpstr>
      <vt:lpstr>Thonburi</vt:lpstr>
      <vt:lpstr>Office 主题​​</vt:lpstr>
      <vt:lpstr>新零售行业决策评价系统</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Patience</cp:lastModifiedBy>
  <cp:revision>56</cp:revision>
  <dcterms:created xsi:type="dcterms:W3CDTF">2025-02-18T07:02:51Z</dcterms:created>
  <dcterms:modified xsi:type="dcterms:W3CDTF">2025-02-18T07:02:51Z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2052-6.5.2.8766</vt:lpwstr>
  </property>
  <property fmtid="{D5CDD505-2E9C-101B-9397-08002B2CF9AE}" pid="3" name="ICV">
    <vt:lpwstr>5F42421D97D446109B30B4670EB36DE6_43</vt:lpwstr>
  </property>
</Properties>
</file>